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1"/>
  </p:notesMasterIdLst>
  <p:sldIdLst>
    <p:sldId id="258" r:id="rId2"/>
    <p:sldId id="259" r:id="rId3"/>
    <p:sldId id="261" r:id="rId4"/>
    <p:sldId id="260" r:id="rId5"/>
    <p:sldId id="262" r:id="rId6"/>
    <p:sldId id="263" r:id="rId7"/>
    <p:sldId id="264" r:id="rId8"/>
    <p:sldId id="265" r:id="rId9"/>
    <p:sldId id="267" r:id="rId10"/>
  </p:sldIdLst>
  <p:sldSz cx="37463413" cy="21067713"/>
  <p:notesSz cx="6858000" cy="9144000"/>
  <p:defaultTextStyle>
    <a:defPPr>
      <a:defRPr lang="en-US"/>
    </a:defPPr>
    <a:lvl1pPr marL="0" algn="l" defTabSz="2809389" rtl="0" eaLnBrk="1" latinLnBrk="0" hangingPunct="1">
      <a:defRPr sz="5531" kern="1200">
        <a:solidFill>
          <a:schemeClr val="tx1"/>
        </a:solidFill>
        <a:latin typeface="+mn-lt"/>
        <a:ea typeface="+mn-ea"/>
        <a:cs typeface="+mn-cs"/>
      </a:defRPr>
    </a:lvl1pPr>
    <a:lvl2pPr marL="1404694" algn="l" defTabSz="2809389" rtl="0" eaLnBrk="1" latinLnBrk="0" hangingPunct="1">
      <a:defRPr sz="5531" kern="1200">
        <a:solidFill>
          <a:schemeClr val="tx1"/>
        </a:solidFill>
        <a:latin typeface="+mn-lt"/>
        <a:ea typeface="+mn-ea"/>
        <a:cs typeface="+mn-cs"/>
      </a:defRPr>
    </a:lvl2pPr>
    <a:lvl3pPr marL="2809389" algn="l" defTabSz="2809389" rtl="0" eaLnBrk="1" latinLnBrk="0" hangingPunct="1">
      <a:defRPr sz="5531" kern="1200">
        <a:solidFill>
          <a:schemeClr val="tx1"/>
        </a:solidFill>
        <a:latin typeface="+mn-lt"/>
        <a:ea typeface="+mn-ea"/>
        <a:cs typeface="+mn-cs"/>
      </a:defRPr>
    </a:lvl3pPr>
    <a:lvl4pPr marL="4214083" algn="l" defTabSz="2809389" rtl="0" eaLnBrk="1" latinLnBrk="0" hangingPunct="1">
      <a:defRPr sz="5531" kern="1200">
        <a:solidFill>
          <a:schemeClr val="tx1"/>
        </a:solidFill>
        <a:latin typeface="+mn-lt"/>
        <a:ea typeface="+mn-ea"/>
        <a:cs typeface="+mn-cs"/>
      </a:defRPr>
    </a:lvl4pPr>
    <a:lvl5pPr marL="5618776" algn="l" defTabSz="2809389" rtl="0" eaLnBrk="1" latinLnBrk="0" hangingPunct="1">
      <a:defRPr sz="5531" kern="1200">
        <a:solidFill>
          <a:schemeClr val="tx1"/>
        </a:solidFill>
        <a:latin typeface="+mn-lt"/>
        <a:ea typeface="+mn-ea"/>
        <a:cs typeface="+mn-cs"/>
      </a:defRPr>
    </a:lvl5pPr>
    <a:lvl6pPr marL="7023470" algn="l" defTabSz="2809389" rtl="0" eaLnBrk="1" latinLnBrk="0" hangingPunct="1">
      <a:defRPr sz="5531" kern="1200">
        <a:solidFill>
          <a:schemeClr val="tx1"/>
        </a:solidFill>
        <a:latin typeface="+mn-lt"/>
        <a:ea typeface="+mn-ea"/>
        <a:cs typeface="+mn-cs"/>
      </a:defRPr>
    </a:lvl6pPr>
    <a:lvl7pPr marL="8428163" algn="l" defTabSz="2809389" rtl="0" eaLnBrk="1" latinLnBrk="0" hangingPunct="1">
      <a:defRPr sz="5531" kern="1200">
        <a:solidFill>
          <a:schemeClr val="tx1"/>
        </a:solidFill>
        <a:latin typeface="+mn-lt"/>
        <a:ea typeface="+mn-ea"/>
        <a:cs typeface="+mn-cs"/>
      </a:defRPr>
    </a:lvl7pPr>
    <a:lvl8pPr marL="9832859" algn="l" defTabSz="2809389" rtl="0" eaLnBrk="1" latinLnBrk="0" hangingPunct="1">
      <a:defRPr sz="5531" kern="1200">
        <a:solidFill>
          <a:schemeClr val="tx1"/>
        </a:solidFill>
        <a:latin typeface="+mn-lt"/>
        <a:ea typeface="+mn-ea"/>
        <a:cs typeface="+mn-cs"/>
      </a:defRPr>
    </a:lvl8pPr>
    <a:lvl9pPr marL="11237552" algn="l" defTabSz="2809389" rtl="0" eaLnBrk="1" latinLnBrk="0" hangingPunct="1">
      <a:defRPr sz="553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636" userDrawn="1">
          <p15:clr>
            <a:srgbClr val="A4A3A4"/>
          </p15:clr>
        </p15:guide>
        <p15:guide id="2" pos="118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D2"/>
    <a:srgbClr val="1785D1"/>
    <a:srgbClr val="119AD2"/>
    <a:srgbClr val="40B5E6"/>
    <a:srgbClr val="41B6E6"/>
    <a:srgbClr val="699ED7"/>
    <a:srgbClr val="1785B1"/>
    <a:srgbClr val="FFFFFF"/>
    <a:srgbClr val="000000"/>
    <a:srgbClr val="2690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0717" autoAdjust="0"/>
  </p:normalViewPr>
  <p:slideViewPr>
    <p:cSldViewPr snapToGrid="0" snapToObjects="1">
      <p:cViewPr varScale="1">
        <p:scale>
          <a:sx n="30" d="100"/>
          <a:sy n="30" d="100"/>
        </p:scale>
        <p:origin x="741" y="61"/>
      </p:cViewPr>
      <p:guideLst>
        <p:guide orient="horz" pos="6636"/>
        <p:guide pos="11800"/>
      </p:guideLst>
    </p:cSldViewPr>
  </p:slideViewPr>
  <p:notesTextViewPr>
    <p:cViewPr>
      <p:scale>
        <a:sx n="400" d="100"/>
        <a:sy n="4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E9724D-6106-B84D-AD73-88AB3BCE741D}" type="datetimeFigureOut">
              <a:rPr lang="en-US" smtClean="0"/>
              <a:t>9/9/2021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8A78A6-91B1-A94B-8013-D04A98434E6D}" type="slidenum">
              <a:rPr lang="en-US" smtClean="0"/>
              <a:t>‹#›</a:t>
            </a:fld>
            <a:endParaRPr lang="en-US"/>
          </a:p>
        </p:txBody>
      </p:sp>
    </p:spTree>
    <p:extLst>
      <p:ext uri="{BB962C8B-B14F-4D97-AF65-F5344CB8AC3E}">
        <p14:creationId xmlns:p14="http://schemas.microsoft.com/office/powerpoint/2010/main" val="1644038077"/>
      </p:ext>
    </p:extLst>
  </p:cSld>
  <p:clrMap bg1="lt1" tx1="dk1" bg2="lt2" tx2="dk2" accent1="accent1" accent2="accent2" accent3="accent3" accent4="accent4" accent5="accent5" accent6="accent6" hlink="hlink" folHlink="folHlink"/>
  <p:notesStyle>
    <a:lvl1pPr marL="0" algn="l" defTabSz="696773" rtl="0" eaLnBrk="1" latinLnBrk="0" hangingPunct="1">
      <a:defRPr sz="914" kern="1200">
        <a:solidFill>
          <a:schemeClr val="tx1"/>
        </a:solidFill>
        <a:latin typeface="+mn-lt"/>
        <a:ea typeface="+mn-ea"/>
        <a:cs typeface="+mn-cs"/>
      </a:defRPr>
    </a:lvl1pPr>
    <a:lvl2pPr marL="348386" algn="l" defTabSz="696773" rtl="0" eaLnBrk="1" latinLnBrk="0" hangingPunct="1">
      <a:defRPr sz="914" kern="1200">
        <a:solidFill>
          <a:schemeClr val="tx1"/>
        </a:solidFill>
        <a:latin typeface="+mn-lt"/>
        <a:ea typeface="+mn-ea"/>
        <a:cs typeface="+mn-cs"/>
      </a:defRPr>
    </a:lvl2pPr>
    <a:lvl3pPr marL="696773" algn="l" defTabSz="696773" rtl="0" eaLnBrk="1" latinLnBrk="0" hangingPunct="1">
      <a:defRPr sz="914" kern="1200">
        <a:solidFill>
          <a:schemeClr val="tx1"/>
        </a:solidFill>
        <a:latin typeface="+mn-lt"/>
        <a:ea typeface="+mn-ea"/>
        <a:cs typeface="+mn-cs"/>
      </a:defRPr>
    </a:lvl3pPr>
    <a:lvl4pPr marL="1045159" algn="l" defTabSz="696773" rtl="0" eaLnBrk="1" latinLnBrk="0" hangingPunct="1">
      <a:defRPr sz="914" kern="1200">
        <a:solidFill>
          <a:schemeClr val="tx1"/>
        </a:solidFill>
        <a:latin typeface="+mn-lt"/>
        <a:ea typeface="+mn-ea"/>
        <a:cs typeface="+mn-cs"/>
      </a:defRPr>
    </a:lvl4pPr>
    <a:lvl5pPr marL="1393546" algn="l" defTabSz="696773" rtl="0" eaLnBrk="1" latinLnBrk="0" hangingPunct="1">
      <a:defRPr sz="914" kern="1200">
        <a:solidFill>
          <a:schemeClr val="tx1"/>
        </a:solidFill>
        <a:latin typeface="+mn-lt"/>
        <a:ea typeface="+mn-ea"/>
        <a:cs typeface="+mn-cs"/>
      </a:defRPr>
    </a:lvl5pPr>
    <a:lvl6pPr marL="1741932" algn="l" defTabSz="696773" rtl="0" eaLnBrk="1" latinLnBrk="0" hangingPunct="1">
      <a:defRPr sz="914" kern="1200">
        <a:solidFill>
          <a:schemeClr val="tx1"/>
        </a:solidFill>
        <a:latin typeface="+mn-lt"/>
        <a:ea typeface="+mn-ea"/>
        <a:cs typeface="+mn-cs"/>
      </a:defRPr>
    </a:lvl6pPr>
    <a:lvl7pPr marL="2090318" algn="l" defTabSz="696773" rtl="0" eaLnBrk="1" latinLnBrk="0" hangingPunct="1">
      <a:defRPr sz="914" kern="1200">
        <a:solidFill>
          <a:schemeClr val="tx1"/>
        </a:solidFill>
        <a:latin typeface="+mn-lt"/>
        <a:ea typeface="+mn-ea"/>
        <a:cs typeface="+mn-cs"/>
      </a:defRPr>
    </a:lvl7pPr>
    <a:lvl8pPr marL="2438705" algn="l" defTabSz="696773" rtl="0" eaLnBrk="1" latinLnBrk="0" hangingPunct="1">
      <a:defRPr sz="914" kern="1200">
        <a:solidFill>
          <a:schemeClr val="tx1"/>
        </a:solidFill>
        <a:latin typeface="+mn-lt"/>
        <a:ea typeface="+mn-ea"/>
        <a:cs typeface="+mn-cs"/>
      </a:defRPr>
    </a:lvl8pPr>
    <a:lvl9pPr marL="2787091" algn="l" defTabSz="696773" rtl="0" eaLnBrk="1" latinLnBrk="0" hangingPunct="1">
      <a:defRPr sz="9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8A78A6-91B1-A94B-8013-D04A98434E6D}" type="slidenum">
              <a:rPr lang="en-US" smtClean="0"/>
              <a:t>1</a:t>
            </a:fld>
            <a:endParaRPr lang="en-US"/>
          </a:p>
        </p:txBody>
      </p:sp>
    </p:spTree>
    <p:extLst>
      <p:ext uri="{BB962C8B-B14F-4D97-AF65-F5344CB8AC3E}">
        <p14:creationId xmlns:p14="http://schemas.microsoft.com/office/powerpoint/2010/main" val="3641476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8A78A6-91B1-A94B-8013-D04A98434E6D}" type="slidenum">
              <a:rPr lang="en-US" smtClean="0"/>
              <a:t>5</a:t>
            </a:fld>
            <a:endParaRPr lang="en-US"/>
          </a:p>
        </p:txBody>
      </p:sp>
    </p:spTree>
    <p:extLst>
      <p:ext uri="{BB962C8B-B14F-4D97-AF65-F5344CB8AC3E}">
        <p14:creationId xmlns:p14="http://schemas.microsoft.com/office/powerpoint/2010/main" val="327747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search Poster Template 1">
    <p:spTree>
      <p:nvGrpSpPr>
        <p:cNvPr id="1" name=""/>
        <p:cNvGrpSpPr/>
        <p:nvPr/>
      </p:nvGrpSpPr>
      <p:grpSpPr>
        <a:xfrm>
          <a:off x="0" y="0"/>
          <a:ext cx="0" cy="0"/>
          <a:chOff x="0" y="0"/>
          <a:chExt cx="0" cy="0"/>
        </a:xfrm>
      </p:grpSpPr>
      <p:cxnSp>
        <p:nvCxnSpPr>
          <p:cNvPr id="8" name="Straight Connector 7" descr="Vertical Divider"/>
          <p:cNvCxnSpPr>
            <a:cxnSpLocks/>
          </p:cNvCxnSpPr>
          <p:nvPr userDrawn="1"/>
        </p:nvCxnSpPr>
        <p:spPr bwMode="auto">
          <a:xfrm>
            <a:off x="9547426" y="4315110"/>
            <a:ext cx="0" cy="14196410"/>
          </a:xfrm>
          <a:prstGeom prst="line">
            <a:avLst/>
          </a:prstGeom>
          <a:noFill/>
          <a:ln w="15875" cap="flat" cmpd="sng" algn="ctr">
            <a:solidFill>
              <a:schemeClr val="tx1"/>
            </a:solidFill>
            <a:prstDash val="dash"/>
            <a:round/>
            <a:headEnd type="oval" w="med" len="med"/>
            <a:tailEnd type="oval" w="med" len="med"/>
          </a:ln>
          <a:effectLst/>
        </p:spPr>
      </p:cxnSp>
      <p:cxnSp>
        <p:nvCxnSpPr>
          <p:cNvPr id="9" name="Straight Connector 9"/>
          <p:cNvCxnSpPr>
            <a:cxnSpLocks noChangeShapeType="1"/>
          </p:cNvCxnSpPr>
          <p:nvPr userDrawn="1"/>
        </p:nvCxnSpPr>
        <p:spPr bwMode="auto">
          <a:xfrm>
            <a:off x="9651762" y="5755052"/>
            <a:ext cx="780488" cy="5852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10" name="Straight Connector 9" descr="Vertical Divider"/>
          <p:cNvCxnSpPr>
            <a:cxnSpLocks/>
          </p:cNvCxnSpPr>
          <p:nvPr userDrawn="1"/>
        </p:nvCxnSpPr>
        <p:spPr bwMode="auto">
          <a:xfrm>
            <a:off x="18731707" y="4315110"/>
            <a:ext cx="0" cy="14196410"/>
          </a:xfrm>
          <a:prstGeom prst="line">
            <a:avLst/>
          </a:prstGeom>
          <a:noFill/>
          <a:ln w="15875" cap="flat" cmpd="sng" algn="ctr">
            <a:solidFill>
              <a:schemeClr val="tx1"/>
            </a:solidFill>
            <a:prstDash val="dash"/>
            <a:round/>
            <a:headEnd type="oval" w="med" len="med"/>
            <a:tailEnd type="oval" w="med" len="med"/>
          </a:ln>
          <a:effectLst/>
        </p:spPr>
      </p:cxnSp>
      <p:cxnSp>
        <p:nvCxnSpPr>
          <p:cNvPr id="11" name="Straight Connector 10" descr="Vertical Divider"/>
          <p:cNvCxnSpPr>
            <a:cxnSpLocks/>
          </p:cNvCxnSpPr>
          <p:nvPr userDrawn="1"/>
        </p:nvCxnSpPr>
        <p:spPr bwMode="auto">
          <a:xfrm>
            <a:off x="27915989" y="4315110"/>
            <a:ext cx="0" cy="14196410"/>
          </a:xfrm>
          <a:prstGeom prst="line">
            <a:avLst/>
          </a:prstGeom>
          <a:noFill/>
          <a:ln w="15875" cap="flat" cmpd="sng" algn="ctr">
            <a:solidFill>
              <a:schemeClr val="tx1"/>
            </a:solidFill>
            <a:prstDash val="dash"/>
            <a:round/>
            <a:headEnd type="oval" w="med" len="med"/>
            <a:tailEnd type="oval" w="med" len="med"/>
          </a:ln>
          <a:effectLst/>
        </p:spPr>
      </p:cxnSp>
      <p:sp>
        <p:nvSpPr>
          <p:cNvPr id="12" name="Content Placeholder 9"/>
          <p:cNvSpPr>
            <a:spLocks noGrp="1"/>
          </p:cNvSpPr>
          <p:nvPr>
            <p:ph sz="quarter" idx="10" hasCustomPrompt="1"/>
          </p:nvPr>
        </p:nvSpPr>
        <p:spPr>
          <a:xfrm>
            <a:off x="780489" y="4390170"/>
            <a:ext cx="8363143" cy="8370790"/>
          </a:xfrm>
          <a:prstGeom prst="rect">
            <a:avLst/>
          </a:prstGeom>
        </p:spPr>
        <p:txBody>
          <a:bodyPr/>
          <a:lstStyle>
            <a:lvl1pPr marL="0" indent="-292608">
              <a:lnSpc>
                <a:spcPts val="2944"/>
              </a:lnSpc>
              <a:spcBef>
                <a:spcPts val="0"/>
              </a:spcBef>
              <a:buFontTx/>
              <a:buNone/>
              <a:defRPr sz="1792" baseline="0">
                <a:solidFill>
                  <a:schemeClr val="tx1"/>
                </a:solidFill>
                <a:latin typeface="Arial" charset="0"/>
              </a:defRPr>
            </a:lvl1pPr>
            <a:lvl2pPr marL="585216" indent="-292608">
              <a:lnSpc>
                <a:spcPts val="2944"/>
              </a:lnSpc>
              <a:spcBef>
                <a:spcPts val="0"/>
              </a:spcBef>
              <a:buClr>
                <a:schemeClr val="tx2"/>
              </a:buClr>
              <a:buSzPct val="100000"/>
              <a:defRPr sz="1792" baseline="0">
                <a:solidFill>
                  <a:schemeClr val="tx1"/>
                </a:solidFill>
                <a:latin typeface="Arial" charset="0"/>
              </a:defRPr>
            </a:lvl2pPr>
            <a:lvl3pPr marL="87782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3pPr>
            <a:lvl4pPr marL="1053389"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4pPr>
            <a:lvl5pPr marL="1228954" indent="-175565">
              <a:lnSpc>
                <a:spcPts val="2944"/>
              </a:lnSpc>
              <a:spcBef>
                <a:spcPts val="0"/>
              </a:spcBef>
              <a:buClr>
                <a:schemeClr val="tx1"/>
              </a:buClr>
              <a:buSzPct val="120000"/>
              <a:buFont typeface="System Font Regular"/>
              <a:buChar char="-"/>
              <a:tabLst/>
              <a:defRPr sz="1792" baseline="0">
                <a:solidFill>
                  <a:schemeClr val="tx1"/>
                </a:solidFill>
                <a:latin typeface="Arial" charset="0"/>
              </a:defRPr>
            </a:lvl5pPr>
          </a:lstStyle>
          <a:p>
            <a:pPr lvl="1"/>
            <a:r>
              <a:rPr lang="en-US" dirty="0"/>
              <a:t>First level</a:t>
            </a:r>
          </a:p>
          <a:p>
            <a:pPr lvl="2"/>
            <a:r>
              <a:rPr lang="en-US" dirty="0"/>
              <a:t>Second level</a:t>
            </a:r>
          </a:p>
          <a:p>
            <a:pPr lvl="3"/>
            <a:r>
              <a:rPr lang="en-US" dirty="0"/>
              <a:t>Third level</a:t>
            </a:r>
          </a:p>
          <a:p>
            <a:pPr lvl="4"/>
            <a:r>
              <a:rPr lang="en-US" dirty="0"/>
              <a:t>Fourth level</a:t>
            </a:r>
          </a:p>
        </p:txBody>
      </p:sp>
      <p:sp>
        <p:nvSpPr>
          <p:cNvPr id="13" name="Picture Placeholder 2" descr="Photo alt tag goes here"/>
          <p:cNvSpPr>
            <a:spLocks noGrp="1"/>
          </p:cNvSpPr>
          <p:nvPr>
            <p:ph type="pic" sz="quarter" idx="16"/>
          </p:nvPr>
        </p:nvSpPr>
        <p:spPr>
          <a:xfrm>
            <a:off x="780489" y="13383630"/>
            <a:ext cx="8363143" cy="5026290"/>
          </a:xfrm>
          <a:prstGeom prst="rect">
            <a:avLst/>
          </a:prstGeom>
          <a:solidFill>
            <a:schemeClr val="bg2">
              <a:lumMod val="85000"/>
            </a:schemeClr>
          </a:solidFill>
        </p:spPr>
        <p:txBody>
          <a:bodyPr>
            <a:normAutofit/>
          </a:bodyPr>
          <a:lstStyle>
            <a:lvl1pPr marL="0" indent="0" algn="ctr">
              <a:buNone/>
              <a:defRPr/>
            </a:lvl1pPr>
          </a:lstStyle>
          <a:p>
            <a:pPr marL="0" indent="0" algn="ctr">
              <a:buNone/>
            </a:pPr>
            <a:r>
              <a:rPr lang="en-US"/>
              <a:t>Click icon to add picture</a:t>
            </a:r>
            <a:endParaRPr lang="en-US" dirty="0"/>
          </a:p>
        </p:txBody>
      </p:sp>
      <p:sp>
        <p:nvSpPr>
          <p:cNvPr id="14" name="Picture Placeholder 2" descr="Photo alt tag goes here"/>
          <p:cNvSpPr>
            <a:spLocks noGrp="1"/>
          </p:cNvSpPr>
          <p:nvPr>
            <p:ph type="pic" sz="quarter" idx="17"/>
          </p:nvPr>
        </p:nvSpPr>
        <p:spPr>
          <a:xfrm>
            <a:off x="28333332" y="10143534"/>
            <a:ext cx="8363143" cy="4769496"/>
          </a:xfrm>
          <a:prstGeom prst="rect">
            <a:avLst/>
          </a:prstGeom>
          <a:solidFill>
            <a:schemeClr val="bg2">
              <a:lumMod val="85000"/>
            </a:schemeClr>
          </a:solidFill>
        </p:spPr>
        <p:txBody>
          <a:bodyPr/>
          <a:lstStyle>
            <a:lvl1pPr marL="0" indent="0" algn="ctr">
              <a:buNone/>
              <a:defRPr/>
            </a:lvl1pPr>
          </a:lstStyle>
          <a:p>
            <a:pPr marL="0" indent="0" algn="ctr">
              <a:buNone/>
            </a:pPr>
            <a:r>
              <a:rPr lang="en-US"/>
              <a:t>Click icon to add picture</a:t>
            </a:r>
            <a:endParaRPr lang="en-US" dirty="0"/>
          </a:p>
        </p:txBody>
      </p:sp>
      <p:sp>
        <p:nvSpPr>
          <p:cNvPr id="15" name="Content Placeholder 9"/>
          <p:cNvSpPr>
            <a:spLocks noGrp="1"/>
          </p:cNvSpPr>
          <p:nvPr>
            <p:ph sz="quarter" idx="18" hasCustomPrompt="1"/>
          </p:nvPr>
        </p:nvSpPr>
        <p:spPr>
          <a:xfrm>
            <a:off x="9964769" y="4390169"/>
            <a:ext cx="8363143" cy="13999431"/>
          </a:xfrm>
          <a:prstGeom prst="rect">
            <a:avLst/>
          </a:prstGeom>
        </p:spPr>
        <p:txBody>
          <a:bodyPr/>
          <a:lstStyle>
            <a:lvl1pPr marL="0" indent="0">
              <a:lnSpc>
                <a:spcPts val="2944"/>
              </a:lnSpc>
              <a:spcBef>
                <a:spcPts val="0"/>
              </a:spcBef>
              <a:buFontTx/>
              <a:buNone/>
              <a:defRPr sz="1792" baseline="0">
                <a:solidFill>
                  <a:schemeClr val="tx1"/>
                </a:solidFill>
                <a:latin typeface="Arial" charset="0"/>
              </a:defRPr>
            </a:lvl1pPr>
            <a:lvl2pPr marL="585216" indent="-292608">
              <a:lnSpc>
                <a:spcPts val="2944"/>
              </a:lnSpc>
              <a:spcBef>
                <a:spcPts val="0"/>
              </a:spcBef>
              <a:buClr>
                <a:schemeClr val="tx2"/>
              </a:buClr>
              <a:defRPr sz="1792" baseline="0">
                <a:solidFill>
                  <a:schemeClr val="tx1"/>
                </a:solidFill>
                <a:latin typeface="Arial" charset="0"/>
              </a:defRPr>
            </a:lvl2pPr>
            <a:lvl3pPr marL="87782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3pPr>
            <a:lvl4pPr marL="1024128" indent="-146304">
              <a:lnSpc>
                <a:spcPts val="2944"/>
              </a:lnSpc>
              <a:spcBef>
                <a:spcPts val="0"/>
              </a:spcBef>
              <a:buClr>
                <a:schemeClr val="tx1"/>
              </a:buClr>
              <a:buSzPct val="120000"/>
              <a:buFont typeface="System Font Regular"/>
              <a:buChar char="-"/>
              <a:defRPr sz="1792" baseline="0">
                <a:solidFill>
                  <a:schemeClr val="tx1"/>
                </a:solidFill>
                <a:latin typeface="Arial" charset="0"/>
              </a:defRPr>
            </a:lvl4pPr>
            <a:lvl5pPr marL="1463040" indent="-292608">
              <a:lnSpc>
                <a:spcPts val="2944"/>
              </a:lnSpc>
              <a:spcBef>
                <a:spcPts val="0"/>
              </a:spcBef>
              <a:buClr>
                <a:schemeClr val="tx1"/>
              </a:buClr>
              <a:buSzPct val="120000"/>
              <a:buFont typeface="System Font Regular"/>
              <a:buChar char="-"/>
              <a:defRPr sz="1792" baseline="0">
                <a:solidFill>
                  <a:schemeClr val="tx1"/>
                </a:solidFill>
                <a:latin typeface="Arial" charset="0"/>
              </a:defRPr>
            </a:lvl5pPr>
          </a:lstStyle>
          <a:p>
            <a:pPr lvl="1"/>
            <a:r>
              <a:rPr lang="en-US" dirty="0"/>
              <a:t>First level</a:t>
            </a:r>
          </a:p>
          <a:p>
            <a:pPr lvl="2"/>
            <a:r>
              <a:rPr lang="en-US" dirty="0"/>
              <a:t>Second level</a:t>
            </a:r>
          </a:p>
          <a:p>
            <a:pPr lvl="3"/>
            <a:r>
              <a:rPr lang="en-US" dirty="0"/>
              <a:t>Third level</a:t>
            </a:r>
          </a:p>
          <a:p>
            <a:pPr lvl="4"/>
            <a:r>
              <a:rPr lang="en-US" dirty="0"/>
              <a:t>Fourth level</a:t>
            </a:r>
          </a:p>
        </p:txBody>
      </p:sp>
      <p:sp>
        <p:nvSpPr>
          <p:cNvPr id="16" name="Content Placeholder 9"/>
          <p:cNvSpPr>
            <a:spLocks noGrp="1"/>
          </p:cNvSpPr>
          <p:nvPr>
            <p:ph sz="quarter" idx="19" hasCustomPrompt="1"/>
          </p:nvPr>
        </p:nvSpPr>
        <p:spPr>
          <a:xfrm>
            <a:off x="19135504" y="4392385"/>
            <a:ext cx="8363143" cy="4464476"/>
          </a:xfrm>
          <a:prstGeom prst="rect">
            <a:avLst/>
          </a:prstGeom>
        </p:spPr>
        <p:txBody>
          <a:bodyPr/>
          <a:lstStyle>
            <a:lvl1pPr>
              <a:lnSpc>
                <a:spcPts val="2944"/>
              </a:lnSpc>
              <a:spcBef>
                <a:spcPts val="0"/>
              </a:spcBef>
              <a:defRPr sz="1792" baseline="0">
                <a:solidFill>
                  <a:schemeClr val="bg1">
                    <a:lumMod val="50000"/>
                  </a:schemeClr>
                </a:solidFill>
                <a:latin typeface="Arial" charset="0"/>
              </a:defRPr>
            </a:lvl1pPr>
            <a:lvl2pPr marL="585216" indent="-292608">
              <a:lnSpc>
                <a:spcPts val="2944"/>
              </a:lnSpc>
              <a:spcBef>
                <a:spcPts val="0"/>
              </a:spcBef>
              <a:buClr>
                <a:schemeClr val="accent1"/>
              </a:buClr>
              <a:defRPr sz="1792" baseline="0">
                <a:solidFill>
                  <a:schemeClr val="tx1"/>
                </a:solidFill>
                <a:latin typeface="Arial" charset="0"/>
              </a:defRPr>
            </a:lvl2pPr>
            <a:lvl3pPr marL="87782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3pPr>
            <a:lvl4pPr marL="1053389"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4pPr>
            <a:lvl5pPr marL="122895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5pPr>
          </a:lstStyle>
          <a:p>
            <a:pPr lvl="1"/>
            <a:r>
              <a:rPr lang="en-US" dirty="0"/>
              <a:t>First level</a:t>
            </a:r>
          </a:p>
          <a:p>
            <a:pPr lvl="2"/>
            <a:r>
              <a:rPr lang="en-US" dirty="0"/>
              <a:t>Second level</a:t>
            </a:r>
          </a:p>
          <a:p>
            <a:pPr lvl="3"/>
            <a:r>
              <a:rPr lang="en-US" dirty="0"/>
              <a:t>Third level</a:t>
            </a:r>
          </a:p>
          <a:p>
            <a:pPr lvl="4"/>
            <a:r>
              <a:rPr lang="en-US" dirty="0"/>
              <a:t>Fourth level</a:t>
            </a:r>
          </a:p>
        </p:txBody>
      </p:sp>
      <p:sp>
        <p:nvSpPr>
          <p:cNvPr id="17" name="Content Placeholder 9"/>
          <p:cNvSpPr>
            <a:spLocks noGrp="1"/>
          </p:cNvSpPr>
          <p:nvPr>
            <p:ph sz="quarter" idx="20" hasCustomPrompt="1"/>
          </p:nvPr>
        </p:nvSpPr>
        <p:spPr>
          <a:xfrm>
            <a:off x="28333332" y="4390171"/>
            <a:ext cx="8363143" cy="5241509"/>
          </a:xfrm>
          <a:prstGeom prst="rect">
            <a:avLst/>
          </a:prstGeom>
        </p:spPr>
        <p:txBody>
          <a:bodyPr/>
          <a:lstStyle>
            <a:lvl1pPr>
              <a:lnSpc>
                <a:spcPts val="2944"/>
              </a:lnSpc>
              <a:spcBef>
                <a:spcPts val="0"/>
              </a:spcBef>
              <a:defRPr sz="1792" baseline="0">
                <a:solidFill>
                  <a:schemeClr val="bg1">
                    <a:lumMod val="50000"/>
                  </a:schemeClr>
                </a:solidFill>
                <a:latin typeface="Arial" charset="0"/>
              </a:defRPr>
            </a:lvl1pPr>
            <a:lvl2pPr marL="585216" indent="-292608">
              <a:lnSpc>
                <a:spcPts val="2944"/>
              </a:lnSpc>
              <a:spcBef>
                <a:spcPts val="0"/>
              </a:spcBef>
              <a:buClr>
                <a:schemeClr val="tx2"/>
              </a:buClr>
              <a:defRPr sz="1792" baseline="0">
                <a:solidFill>
                  <a:schemeClr val="tx1"/>
                </a:solidFill>
                <a:latin typeface="Arial" charset="0"/>
              </a:defRPr>
            </a:lvl2pPr>
            <a:lvl3pPr marL="87782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3pPr>
            <a:lvl4pPr marL="1053389"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4pPr>
            <a:lvl5pPr marL="122895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5pPr>
          </a:lstStyle>
          <a:p>
            <a:pPr lvl="1"/>
            <a:r>
              <a:rPr lang="en-US" dirty="0"/>
              <a:t>First level</a:t>
            </a:r>
          </a:p>
          <a:p>
            <a:pPr lvl="2"/>
            <a:r>
              <a:rPr lang="en-US" dirty="0"/>
              <a:t>Second level</a:t>
            </a:r>
          </a:p>
          <a:p>
            <a:pPr lvl="3"/>
            <a:r>
              <a:rPr lang="en-US" dirty="0"/>
              <a:t>Third level</a:t>
            </a:r>
          </a:p>
          <a:p>
            <a:pPr lvl="4"/>
            <a:r>
              <a:rPr lang="en-US" dirty="0"/>
              <a:t>Fourth level</a:t>
            </a:r>
          </a:p>
        </p:txBody>
      </p:sp>
      <p:sp>
        <p:nvSpPr>
          <p:cNvPr id="18" name="Content Placeholder 9"/>
          <p:cNvSpPr>
            <a:spLocks noGrp="1"/>
          </p:cNvSpPr>
          <p:nvPr>
            <p:ph sz="quarter" idx="21" hasCustomPrompt="1"/>
          </p:nvPr>
        </p:nvSpPr>
        <p:spPr>
          <a:xfrm>
            <a:off x="28333332" y="15382240"/>
            <a:ext cx="8363143" cy="3048000"/>
          </a:xfrm>
          <a:prstGeom prst="rect">
            <a:avLst/>
          </a:prstGeom>
        </p:spPr>
        <p:txBody>
          <a:bodyPr/>
          <a:lstStyle>
            <a:lvl1pPr>
              <a:lnSpc>
                <a:spcPts val="2944"/>
              </a:lnSpc>
              <a:spcBef>
                <a:spcPts val="0"/>
              </a:spcBef>
              <a:defRPr sz="1792" baseline="0">
                <a:solidFill>
                  <a:schemeClr val="bg1">
                    <a:lumMod val="50000"/>
                  </a:schemeClr>
                </a:solidFill>
                <a:latin typeface="Arial" charset="0"/>
              </a:defRPr>
            </a:lvl1pPr>
            <a:lvl2pPr marL="585216" indent="-292608">
              <a:lnSpc>
                <a:spcPts val="2944"/>
              </a:lnSpc>
              <a:spcBef>
                <a:spcPts val="0"/>
              </a:spcBef>
              <a:buClr>
                <a:schemeClr val="tx2"/>
              </a:buClr>
              <a:defRPr sz="1792" baseline="0">
                <a:solidFill>
                  <a:schemeClr val="tx1"/>
                </a:solidFill>
                <a:latin typeface="Arial" charset="0"/>
              </a:defRPr>
            </a:lvl2pPr>
            <a:lvl3pPr marL="87782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3pPr>
            <a:lvl4pPr marL="1053389"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4pPr>
            <a:lvl5pPr marL="122895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5pPr>
          </a:lstStyle>
          <a:p>
            <a:pPr lvl="1"/>
            <a:r>
              <a:rPr lang="en-US" dirty="0"/>
              <a:t>First level</a:t>
            </a:r>
          </a:p>
          <a:p>
            <a:pPr lvl="2"/>
            <a:r>
              <a:rPr lang="en-US" dirty="0"/>
              <a:t>Second level</a:t>
            </a:r>
          </a:p>
          <a:p>
            <a:pPr lvl="3"/>
            <a:r>
              <a:rPr lang="en-US" dirty="0"/>
              <a:t>Third level</a:t>
            </a:r>
          </a:p>
          <a:p>
            <a:pPr lvl="4"/>
            <a:r>
              <a:rPr lang="en-US" dirty="0"/>
              <a:t>Fourth level</a:t>
            </a:r>
          </a:p>
        </p:txBody>
      </p:sp>
      <p:sp>
        <p:nvSpPr>
          <p:cNvPr id="19" name="Chart Placeholder 23"/>
          <p:cNvSpPr>
            <a:spLocks noGrp="1"/>
          </p:cNvSpPr>
          <p:nvPr>
            <p:ph type="chart" sz="quarter" idx="22" hasCustomPrompt="1"/>
          </p:nvPr>
        </p:nvSpPr>
        <p:spPr>
          <a:xfrm>
            <a:off x="19247965" y="9401850"/>
            <a:ext cx="8250681" cy="4442955"/>
          </a:xfrm>
          <a:prstGeom prst="rect">
            <a:avLst/>
          </a:prstGeom>
        </p:spPr>
        <p:txBody>
          <a:bodyPr/>
          <a:lstStyle>
            <a:lvl1pPr marL="0" indent="0">
              <a:buNone/>
              <a:defRPr/>
            </a:lvl1pPr>
            <a:lvl2pPr marL="585216" indent="-292608">
              <a:lnSpc>
                <a:spcPts val="2944"/>
              </a:lnSpc>
              <a:spcBef>
                <a:spcPts val="0"/>
              </a:spcBef>
              <a:buClr>
                <a:schemeClr val="tx2"/>
              </a:buClr>
              <a:defRPr sz="1792">
                <a:solidFill>
                  <a:schemeClr val="tx1"/>
                </a:solidFill>
              </a:defRPr>
            </a:lvl2pPr>
            <a:lvl3pPr marL="877824" indent="-175565">
              <a:lnSpc>
                <a:spcPts val="2944"/>
              </a:lnSpc>
              <a:spcBef>
                <a:spcPts val="0"/>
              </a:spcBef>
              <a:buClr>
                <a:schemeClr val="tx1"/>
              </a:buClr>
              <a:buSzPct val="120000"/>
              <a:buFont typeface="System Font Regular"/>
              <a:buChar char="-"/>
              <a:defRPr sz="1792">
                <a:solidFill>
                  <a:schemeClr val="tx1"/>
                </a:solidFill>
              </a:defRPr>
            </a:lvl3pPr>
            <a:lvl4pPr marL="1053389" indent="-175565">
              <a:lnSpc>
                <a:spcPts val="2944"/>
              </a:lnSpc>
              <a:spcBef>
                <a:spcPts val="0"/>
              </a:spcBef>
              <a:buClr>
                <a:schemeClr val="tx1"/>
              </a:buClr>
              <a:buSzPct val="120000"/>
              <a:buFont typeface="System Font Regular"/>
              <a:buChar char="-"/>
              <a:defRPr sz="1792">
                <a:solidFill>
                  <a:schemeClr val="tx1"/>
                </a:solidFill>
              </a:defRPr>
            </a:lvl4pPr>
            <a:lvl5pPr marL="1228954" indent="-175565">
              <a:lnSpc>
                <a:spcPts val="2944"/>
              </a:lnSpc>
              <a:spcBef>
                <a:spcPts val="0"/>
              </a:spcBef>
              <a:buClr>
                <a:schemeClr val="tx1"/>
              </a:buClr>
              <a:buSzPct val="120000"/>
              <a:buFont typeface="System Font Regular"/>
              <a:buChar char="-"/>
              <a:defRPr sz="1792">
                <a:solidFill>
                  <a:schemeClr val="tx1"/>
                </a:solidFill>
              </a:defRPr>
            </a:lvl5pPr>
          </a:lstStyle>
          <a:p>
            <a:pPr lvl="1"/>
            <a:r>
              <a:rPr lang="en-US" dirty="0"/>
              <a:t>First level</a:t>
            </a:r>
          </a:p>
          <a:p>
            <a:pPr lvl="2"/>
            <a:r>
              <a:rPr lang="en-US" dirty="0"/>
              <a:t>Second level</a:t>
            </a:r>
          </a:p>
          <a:p>
            <a:pPr lvl="3"/>
            <a:r>
              <a:rPr lang="en-US" dirty="0"/>
              <a:t>Fourth level</a:t>
            </a:r>
          </a:p>
          <a:p>
            <a:pPr lvl="4"/>
            <a:r>
              <a:rPr lang="en-US" dirty="0"/>
              <a:t>Fourth level</a:t>
            </a:r>
          </a:p>
          <a:p>
            <a:endParaRPr lang="en-US" dirty="0"/>
          </a:p>
        </p:txBody>
      </p:sp>
      <p:sp>
        <p:nvSpPr>
          <p:cNvPr id="20" name="Content Placeholder 9"/>
          <p:cNvSpPr>
            <a:spLocks noGrp="1"/>
          </p:cNvSpPr>
          <p:nvPr>
            <p:ph sz="quarter" idx="23" hasCustomPrompt="1"/>
          </p:nvPr>
        </p:nvSpPr>
        <p:spPr>
          <a:xfrm>
            <a:off x="19247967" y="14437012"/>
            <a:ext cx="8204354" cy="3993228"/>
          </a:xfrm>
          <a:prstGeom prst="rect">
            <a:avLst/>
          </a:prstGeom>
        </p:spPr>
        <p:txBody>
          <a:bodyPr/>
          <a:lstStyle>
            <a:lvl1pPr>
              <a:lnSpc>
                <a:spcPts val="2944"/>
              </a:lnSpc>
              <a:spcBef>
                <a:spcPts val="0"/>
              </a:spcBef>
              <a:defRPr sz="1792" baseline="0">
                <a:solidFill>
                  <a:schemeClr val="bg1">
                    <a:lumMod val="50000"/>
                  </a:schemeClr>
                </a:solidFill>
                <a:latin typeface="Arial" charset="0"/>
              </a:defRPr>
            </a:lvl1pPr>
            <a:lvl2pPr marL="585216" indent="-292608">
              <a:lnSpc>
                <a:spcPts val="2944"/>
              </a:lnSpc>
              <a:spcBef>
                <a:spcPts val="0"/>
              </a:spcBef>
              <a:buClr>
                <a:schemeClr val="tx2"/>
              </a:buClr>
              <a:defRPr sz="1792" baseline="0">
                <a:solidFill>
                  <a:schemeClr val="tx1"/>
                </a:solidFill>
                <a:latin typeface="Arial" charset="0"/>
              </a:defRPr>
            </a:lvl2pPr>
            <a:lvl3pPr marL="87782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3pPr>
            <a:lvl4pPr marL="1053389"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4pPr>
            <a:lvl5pPr marL="1228954" indent="-175565">
              <a:lnSpc>
                <a:spcPts val="2944"/>
              </a:lnSpc>
              <a:spcBef>
                <a:spcPts val="0"/>
              </a:spcBef>
              <a:buClr>
                <a:schemeClr val="tx1"/>
              </a:buClr>
              <a:buSzPct val="120000"/>
              <a:buFont typeface="System Font Regular"/>
              <a:buChar char="-"/>
              <a:defRPr sz="1792" baseline="0">
                <a:solidFill>
                  <a:schemeClr val="tx1"/>
                </a:solidFill>
                <a:latin typeface="Arial" charset="0"/>
              </a:defRPr>
            </a:lvl5pPr>
          </a:lstStyle>
          <a:p>
            <a:pPr lvl="1"/>
            <a:r>
              <a:rPr lang="en-US" dirty="0"/>
              <a:t>First level</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1587378594"/>
      </p:ext>
    </p:extLst>
  </p:cSld>
  <p:clrMapOvr>
    <a:masterClrMapping/>
  </p:clrMapOvr>
  <p:extLst>
    <p:ext uri="{DCECCB84-F9BA-43D5-87BE-67443E8EF086}">
      <p15:sldGuideLst xmlns:p15="http://schemas.microsoft.com/office/powerpoint/2012/main">
        <p15:guide id="1" orient="horz" pos="6636" userDrawn="1">
          <p15:clr>
            <a:srgbClr val="FBAE40"/>
          </p15:clr>
        </p15:guide>
        <p15:guide id="2" pos="1180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41715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36" descr="alt=&quot;&quot;">
            <a:extLst>
              <a:ext uri="{FF2B5EF4-FFF2-40B4-BE49-F238E27FC236}">
                <a16:creationId xmlns:a16="http://schemas.microsoft.com/office/drawing/2014/main" id="{FBA0B81E-BB45-FF42-9615-69A6AFA872C1}"/>
              </a:ext>
            </a:extLst>
          </p:cNvPr>
          <p:cNvSpPr>
            <a:spLocks noChangeArrowheads="1"/>
          </p:cNvSpPr>
          <p:nvPr userDrawn="1"/>
        </p:nvSpPr>
        <p:spPr bwMode="auto">
          <a:xfrm>
            <a:off x="-1" y="0"/>
            <a:ext cx="37463413" cy="3512576"/>
          </a:xfrm>
          <a:prstGeom prst="rect">
            <a:avLst/>
          </a:prstGeom>
          <a:solidFill>
            <a:srgbClr val="005BBB"/>
          </a:solidFill>
          <a:ln w="9525">
            <a:noFill/>
            <a:miter lim="800000"/>
            <a:headEnd/>
            <a:tailEnd/>
          </a:ln>
          <a:effectLst/>
        </p:spPr>
        <p:txBody>
          <a:bodyPr wrap="none" anchor="ctr"/>
          <a:lstStyle>
            <a:lvl1pPr eaLnBrk="0" hangingPunct="0">
              <a:defRPr sz="2900">
                <a:solidFill>
                  <a:schemeClr val="tx1"/>
                </a:solidFill>
                <a:latin typeface="Arial Narrow" charset="0"/>
                <a:ea typeface="ＭＳ Ｐゴシック" charset="-128"/>
              </a:defRPr>
            </a:lvl1pPr>
            <a:lvl2pPr marL="37931725" indent="-37474525" eaLnBrk="0" hangingPunct="0">
              <a:defRPr sz="2900">
                <a:solidFill>
                  <a:schemeClr val="tx1"/>
                </a:solidFill>
                <a:latin typeface="Arial Narrow" charset="0"/>
                <a:ea typeface="ＭＳ Ｐゴシック" charset="-128"/>
              </a:defRPr>
            </a:lvl2pPr>
            <a:lvl3pPr eaLnBrk="0" hangingPunct="0">
              <a:defRPr sz="2900">
                <a:solidFill>
                  <a:schemeClr val="tx1"/>
                </a:solidFill>
                <a:latin typeface="Arial Narrow" charset="0"/>
                <a:ea typeface="ＭＳ Ｐゴシック" charset="-128"/>
              </a:defRPr>
            </a:lvl3pPr>
            <a:lvl4pPr eaLnBrk="0" hangingPunct="0">
              <a:defRPr sz="2900">
                <a:solidFill>
                  <a:schemeClr val="tx1"/>
                </a:solidFill>
                <a:latin typeface="Arial Narrow" charset="0"/>
                <a:ea typeface="ＭＳ Ｐゴシック" charset="-128"/>
              </a:defRPr>
            </a:lvl4pPr>
            <a:lvl5pPr eaLnBrk="0" hangingPunct="0">
              <a:defRPr sz="2900">
                <a:solidFill>
                  <a:schemeClr val="tx1"/>
                </a:solidFill>
                <a:latin typeface="Arial Narrow" charset="0"/>
                <a:ea typeface="ＭＳ Ｐゴシック" charset="-128"/>
              </a:defRPr>
            </a:lvl5pPr>
            <a:lvl6pPr marL="457200" eaLnBrk="0" fontAlgn="base" hangingPunct="0">
              <a:spcBef>
                <a:spcPct val="0"/>
              </a:spcBef>
              <a:spcAft>
                <a:spcPct val="0"/>
              </a:spcAft>
              <a:defRPr sz="2900">
                <a:solidFill>
                  <a:schemeClr val="tx1"/>
                </a:solidFill>
                <a:latin typeface="Arial Narrow" charset="0"/>
                <a:ea typeface="ＭＳ Ｐゴシック" charset="-128"/>
              </a:defRPr>
            </a:lvl6pPr>
            <a:lvl7pPr marL="914400" eaLnBrk="0" fontAlgn="base" hangingPunct="0">
              <a:spcBef>
                <a:spcPct val="0"/>
              </a:spcBef>
              <a:spcAft>
                <a:spcPct val="0"/>
              </a:spcAft>
              <a:defRPr sz="2900">
                <a:solidFill>
                  <a:schemeClr val="tx1"/>
                </a:solidFill>
                <a:latin typeface="Arial Narrow" charset="0"/>
                <a:ea typeface="ＭＳ Ｐゴシック" charset="-128"/>
              </a:defRPr>
            </a:lvl7pPr>
            <a:lvl8pPr marL="1371600" eaLnBrk="0" fontAlgn="base" hangingPunct="0">
              <a:spcBef>
                <a:spcPct val="0"/>
              </a:spcBef>
              <a:spcAft>
                <a:spcPct val="0"/>
              </a:spcAft>
              <a:defRPr sz="2900">
                <a:solidFill>
                  <a:schemeClr val="tx1"/>
                </a:solidFill>
                <a:latin typeface="Arial Narrow" charset="0"/>
                <a:ea typeface="ＭＳ Ｐゴシック" charset="-128"/>
              </a:defRPr>
            </a:lvl8pPr>
            <a:lvl9pPr marL="1828800" eaLnBrk="0" fontAlgn="base" hangingPunct="0">
              <a:spcBef>
                <a:spcPct val="0"/>
              </a:spcBef>
              <a:spcAft>
                <a:spcPct val="0"/>
              </a:spcAft>
              <a:defRPr sz="2900">
                <a:solidFill>
                  <a:schemeClr val="tx1"/>
                </a:solidFill>
                <a:latin typeface="Arial Narrow" charset="0"/>
                <a:ea typeface="ＭＳ Ｐゴシック" charset="-128"/>
              </a:defRPr>
            </a:lvl9pPr>
          </a:lstStyle>
          <a:p>
            <a:pPr eaLnBrk="1" hangingPunct="1">
              <a:defRPr/>
            </a:pPr>
            <a:endParaRPr lang="en-US" altLang="en-US" b="0" i="0" baseline="0" dirty="0">
              <a:solidFill>
                <a:schemeClr val="tx1"/>
              </a:solidFill>
              <a:latin typeface="Arial" charset="0"/>
              <a:ea typeface="Arial" charset="0"/>
            </a:endParaRPr>
          </a:p>
        </p:txBody>
      </p:sp>
      <p:sp>
        <p:nvSpPr>
          <p:cNvPr id="11" name="Rectangle 10" descr="alt=&quot;&quot;">
            <a:extLst>
              <a:ext uri="{FF2B5EF4-FFF2-40B4-BE49-F238E27FC236}">
                <a16:creationId xmlns:a16="http://schemas.microsoft.com/office/drawing/2014/main" id="{BA82B91E-F101-F84D-88BC-1E42B41887CB}"/>
              </a:ext>
            </a:extLst>
          </p:cNvPr>
          <p:cNvSpPr/>
          <p:nvPr userDrawn="1"/>
        </p:nvSpPr>
        <p:spPr>
          <a:xfrm>
            <a:off x="-1" y="3478193"/>
            <a:ext cx="37463413" cy="180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B Crest">
            <a:extLst>
              <a:ext uri="{FF2B5EF4-FFF2-40B4-BE49-F238E27FC236}">
                <a16:creationId xmlns:a16="http://schemas.microsoft.com/office/drawing/2014/main" id="{677B3968-4AEB-3343-A962-DC5A8486DD9E}"/>
              </a:ext>
            </a:extLst>
          </p:cNvPr>
          <p:cNvPicPr>
            <a:picLocks noChangeAspect="1"/>
          </p:cNvPicPr>
          <p:nvPr userDrawn="1"/>
        </p:nvPicPr>
        <p:blipFill rotWithShape="1">
          <a:blip r:embed="rId4">
            <a:alphaModFix amt="41000"/>
            <a:extLst>
              <a:ext uri="{28A0092B-C50C-407E-A947-70E740481C1C}">
                <a14:useLocalDpi xmlns:a14="http://schemas.microsoft.com/office/drawing/2010/main" val="0"/>
              </a:ext>
            </a:extLst>
          </a:blip>
          <a:srcRect t="4395" b="40121"/>
          <a:stretch/>
        </p:blipFill>
        <p:spPr>
          <a:xfrm>
            <a:off x="29492842" y="-12338"/>
            <a:ext cx="6234906" cy="3508646"/>
          </a:xfrm>
          <a:prstGeom prst="rect">
            <a:avLst/>
          </a:prstGeom>
        </p:spPr>
      </p:pic>
      <p:sp>
        <p:nvSpPr>
          <p:cNvPr id="13" name="Rectangle 36" descr="alt=&quot;&quot;">
            <a:extLst>
              <a:ext uri="{FF2B5EF4-FFF2-40B4-BE49-F238E27FC236}">
                <a16:creationId xmlns:a16="http://schemas.microsoft.com/office/drawing/2014/main" id="{F6ACD457-75A0-AE48-90EF-30A97AB57ED1}"/>
              </a:ext>
            </a:extLst>
          </p:cNvPr>
          <p:cNvSpPr>
            <a:spLocks noChangeArrowheads="1"/>
          </p:cNvSpPr>
          <p:nvPr userDrawn="1"/>
        </p:nvSpPr>
        <p:spPr bwMode="auto">
          <a:xfrm>
            <a:off x="0" y="19082085"/>
            <a:ext cx="37463413" cy="1985628"/>
          </a:xfrm>
          <a:prstGeom prst="rect">
            <a:avLst/>
          </a:prstGeom>
          <a:solidFill>
            <a:srgbClr val="005BBB"/>
          </a:solidFill>
          <a:ln w="9525">
            <a:noFill/>
            <a:miter lim="800000"/>
            <a:headEnd/>
            <a:tailEnd/>
          </a:ln>
          <a:effectLst/>
        </p:spPr>
        <p:txBody>
          <a:bodyPr wrap="none" anchor="ctr"/>
          <a:lstStyle>
            <a:lvl1pPr eaLnBrk="0" hangingPunct="0">
              <a:defRPr sz="2900">
                <a:solidFill>
                  <a:schemeClr val="tx1"/>
                </a:solidFill>
                <a:latin typeface="Arial Narrow" charset="0"/>
                <a:ea typeface="ＭＳ Ｐゴシック" charset="-128"/>
              </a:defRPr>
            </a:lvl1pPr>
            <a:lvl2pPr marL="37931725" indent="-37474525" eaLnBrk="0" hangingPunct="0">
              <a:defRPr sz="2900">
                <a:solidFill>
                  <a:schemeClr val="tx1"/>
                </a:solidFill>
                <a:latin typeface="Arial Narrow" charset="0"/>
                <a:ea typeface="ＭＳ Ｐゴシック" charset="-128"/>
              </a:defRPr>
            </a:lvl2pPr>
            <a:lvl3pPr eaLnBrk="0" hangingPunct="0">
              <a:defRPr sz="2900">
                <a:solidFill>
                  <a:schemeClr val="tx1"/>
                </a:solidFill>
                <a:latin typeface="Arial Narrow" charset="0"/>
                <a:ea typeface="ＭＳ Ｐゴシック" charset="-128"/>
              </a:defRPr>
            </a:lvl3pPr>
            <a:lvl4pPr eaLnBrk="0" hangingPunct="0">
              <a:defRPr sz="2900">
                <a:solidFill>
                  <a:schemeClr val="tx1"/>
                </a:solidFill>
                <a:latin typeface="Arial Narrow" charset="0"/>
                <a:ea typeface="ＭＳ Ｐゴシック" charset="-128"/>
              </a:defRPr>
            </a:lvl4pPr>
            <a:lvl5pPr eaLnBrk="0" hangingPunct="0">
              <a:defRPr sz="2900">
                <a:solidFill>
                  <a:schemeClr val="tx1"/>
                </a:solidFill>
                <a:latin typeface="Arial Narrow" charset="0"/>
                <a:ea typeface="ＭＳ Ｐゴシック" charset="-128"/>
              </a:defRPr>
            </a:lvl5pPr>
            <a:lvl6pPr marL="457200" eaLnBrk="0" fontAlgn="base" hangingPunct="0">
              <a:spcBef>
                <a:spcPct val="0"/>
              </a:spcBef>
              <a:spcAft>
                <a:spcPct val="0"/>
              </a:spcAft>
              <a:defRPr sz="2900">
                <a:solidFill>
                  <a:schemeClr val="tx1"/>
                </a:solidFill>
                <a:latin typeface="Arial Narrow" charset="0"/>
                <a:ea typeface="ＭＳ Ｐゴシック" charset="-128"/>
              </a:defRPr>
            </a:lvl6pPr>
            <a:lvl7pPr marL="914400" eaLnBrk="0" fontAlgn="base" hangingPunct="0">
              <a:spcBef>
                <a:spcPct val="0"/>
              </a:spcBef>
              <a:spcAft>
                <a:spcPct val="0"/>
              </a:spcAft>
              <a:defRPr sz="2900">
                <a:solidFill>
                  <a:schemeClr val="tx1"/>
                </a:solidFill>
                <a:latin typeface="Arial Narrow" charset="0"/>
                <a:ea typeface="ＭＳ Ｐゴシック" charset="-128"/>
              </a:defRPr>
            </a:lvl7pPr>
            <a:lvl8pPr marL="1371600" eaLnBrk="0" fontAlgn="base" hangingPunct="0">
              <a:spcBef>
                <a:spcPct val="0"/>
              </a:spcBef>
              <a:spcAft>
                <a:spcPct val="0"/>
              </a:spcAft>
              <a:defRPr sz="2900">
                <a:solidFill>
                  <a:schemeClr val="tx1"/>
                </a:solidFill>
                <a:latin typeface="Arial Narrow" charset="0"/>
                <a:ea typeface="ＭＳ Ｐゴシック" charset="-128"/>
              </a:defRPr>
            </a:lvl8pPr>
            <a:lvl9pPr marL="1828800" eaLnBrk="0" fontAlgn="base" hangingPunct="0">
              <a:spcBef>
                <a:spcPct val="0"/>
              </a:spcBef>
              <a:spcAft>
                <a:spcPct val="0"/>
              </a:spcAft>
              <a:defRPr sz="2900">
                <a:solidFill>
                  <a:schemeClr val="tx1"/>
                </a:solidFill>
                <a:latin typeface="Arial Narrow" charset="0"/>
                <a:ea typeface="ＭＳ Ｐゴシック" charset="-128"/>
              </a:defRPr>
            </a:lvl9pPr>
          </a:lstStyle>
          <a:p>
            <a:pPr eaLnBrk="1" hangingPunct="1">
              <a:defRPr/>
            </a:pPr>
            <a:endParaRPr lang="en-US" altLang="en-US" b="0" i="0" baseline="0" dirty="0">
              <a:solidFill>
                <a:schemeClr val="tx1"/>
              </a:solidFill>
              <a:latin typeface="Arial" charset="0"/>
              <a:ea typeface="Arial" charset="0"/>
            </a:endParaRPr>
          </a:p>
        </p:txBody>
      </p:sp>
      <p:pic>
        <p:nvPicPr>
          <p:cNvPr id="14" name="Picture 13" descr="University at Buffalo, The State University of New York">
            <a:extLst>
              <a:ext uri="{FF2B5EF4-FFF2-40B4-BE49-F238E27FC236}">
                <a16:creationId xmlns:a16="http://schemas.microsoft.com/office/drawing/2014/main" id="{5436096C-236E-AE48-BB9C-CBD4C04DDCE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84658" y="19690451"/>
            <a:ext cx="10725451" cy="795436"/>
          </a:xfrm>
          <a:prstGeom prst="rect">
            <a:avLst/>
          </a:prstGeom>
        </p:spPr>
      </p:pic>
      <p:cxnSp>
        <p:nvCxnSpPr>
          <p:cNvPr id="15" name="Straight Connector 14">
            <a:extLst>
              <a:ext uri="{FF2B5EF4-FFF2-40B4-BE49-F238E27FC236}">
                <a16:creationId xmlns:a16="http://schemas.microsoft.com/office/drawing/2014/main" id="{B9C82CA5-ED27-7E42-B0D0-6858206779A3}"/>
              </a:ext>
            </a:extLst>
          </p:cNvPr>
          <p:cNvCxnSpPr/>
          <p:nvPr userDrawn="1"/>
        </p:nvCxnSpPr>
        <p:spPr>
          <a:xfrm>
            <a:off x="27913271" y="19527805"/>
            <a:ext cx="0" cy="1063256"/>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499162"/>
      </p:ext>
    </p:extLst>
  </p:cSld>
  <p:clrMap bg1="lt1" tx1="dk1" bg2="lt2" tx2="dk2" accent1="accent1" accent2="accent2" accent3="accent3" accent4="accent4" accent5="accent5" accent6="accent6" hlink="hlink" folHlink="folHlink"/>
  <p:sldLayoutIdLst>
    <p:sldLayoutId id="2147483673" r:id="rId1"/>
    <p:sldLayoutId id="2147483674" r:id="rId2"/>
  </p:sldLayoutIdLst>
  <p:txStyles>
    <p:titleStyle>
      <a:lvl1pPr algn="l" defTabSz="585216" rtl="0" eaLnBrk="1" latinLnBrk="0" hangingPunct="1">
        <a:lnSpc>
          <a:spcPct val="90000"/>
        </a:lnSpc>
        <a:spcBef>
          <a:spcPct val="0"/>
        </a:spcBef>
        <a:buNone/>
        <a:defRPr sz="5632" kern="1200">
          <a:solidFill>
            <a:schemeClr val="bg1"/>
          </a:solidFill>
          <a:latin typeface="+mj-lt"/>
          <a:ea typeface="+mj-ea"/>
          <a:cs typeface="+mj-cs"/>
        </a:defRPr>
      </a:lvl1pPr>
    </p:titleStyle>
    <p:bodyStyle>
      <a:lvl1pPr marL="146304" indent="-146304" algn="l" defTabSz="585216" rtl="0" eaLnBrk="1" latinLnBrk="0" hangingPunct="1">
        <a:lnSpc>
          <a:spcPct val="90000"/>
        </a:lnSpc>
        <a:spcBef>
          <a:spcPts val="640"/>
        </a:spcBef>
        <a:buFont typeface="Arial"/>
        <a:buChar char="•"/>
        <a:defRPr sz="1792" kern="1200">
          <a:solidFill>
            <a:schemeClr val="tx1"/>
          </a:solidFill>
          <a:latin typeface="+mn-lt"/>
          <a:ea typeface="+mn-ea"/>
          <a:cs typeface="+mn-cs"/>
        </a:defRPr>
      </a:lvl1pPr>
      <a:lvl2pPr marL="438912" indent="-146304" algn="l" defTabSz="585216" rtl="0" eaLnBrk="1" latinLnBrk="0" hangingPunct="1">
        <a:lnSpc>
          <a:spcPct val="90000"/>
        </a:lnSpc>
        <a:spcBef>
          <a:spcPts val="320"/>
        </a:spcBef>
        <a:buFont typeface="Arial"/>
        <a:buChar char="•"/>
        <a:defRPr sz="1536" kern="1200">
          <a:solidFill>
            <a:schemeClr val="tx1"/>
          </a:solidFill>
          <a:latin typeface="+mn-lt"/>
          <a:ea typeface="+mn-ea"/>
          <a:cs typeface="+mn-cs"/>
        </a:defRPr>
      </a:lvl2pPr>
      <a:lvl3pPr marL="731520" indent="-146304" algn="l" defTabSz="585216" rtl="0" eaLnBrk="1" latinLnBrk="0" hangingPunct="1">
        <a:lnSpc>
          <a:spcPct val="90000"/>
        </a:lnSpc>
        <a:spcBef>
          <a:spcPts val="320"/>
        </a:spcBef>
        <a:buFont typeface="Arial"/>
        <a:buChar char="•"/>
        <a:defRPr sz="1280" kern="1200">
          <a:solidFill>
            <a:schemeClr val="tx1"/>
          </a:solidFill>
          <a:latin typeface="+mn-lt"/>
          <a:ea typeface="+mn-ea"/>
          <a:cs typeface="+mn-cs"/>
        </a:defRPr>
      </a:lvl3pPr>
      <a:lvl4pPr marL="1024128" indent="-146304" algn="l" defTabSz="585216" rtl="0" eaLnBrk="1" latinLnBrk="0" hangingPunct="1">
        <a:lnSpc>
          <a:spcPct val="90000"/>
        </a:lnSpc>
        <a:spcBef>
          <a:spcPts val="320"/>
        </a:spcBef>
        <a:buFont typeface="Arial"/>
        <a:buChar char="•"/>
        <a:defRPr sz="1152" kern="1200">
          <a:solidFill>
            <a:schemeClr val="tx1"/>
          </a:solidFill>
          <a:latin typeface="+mn-lt"/>
          <a:ea typeface="+mn-ea"/>
          <a:cs typeface="+mn-cs"/>
        </a:defRPr>
      </a:lvl4pPr>
      <a:lvl5pPr marL="1316736" indent="-146304" algn="l" defTabSz="585216" rtl="0" eaLnBrk="1" latinLnBrk="0" hangingPunct="1">
        <a:lnSpc>
          <a:spcPct val="90000"/>
        </a:lnSpc>
        <a:spcBef>
          <a:spcPts val="320"/>
        </a:spcBef>
        <a:buFont typeface="Arial"/>
        <a:buChar char="•"/>
        <a:defRPr sz="1152" kern="1200">
          <a:solidFill>
            <a:schemeClr val="tx1"/>
          </a:solidFill>
          <a:latin typeface="+mn-lt"/>
          <a:ea typeface="+mn-ea"/>
          <a:cs typeface="+mn-cs"/>
        </a:defRPr>
      </a:lvl5pPr>
      <a:lvl6pPr marL="1609344" indent="-146304" algn="l" defTabSz="585216" rtl="0" eaLnBrk="1" latinLnBrk="0" hangingPunct="1">
        <a:lnSpc>
          <a:spcPct val="90000"/>
        </a:lnSpc>
        <a:spcBef>
          <a:spcPts val="320"/>
        </a:spcBef>
        <a:buFont typeface="Arial"/>
        <a:buChar char="•"/>
        <a:defRPr sz="1152" kern="1200">
          <a:solidFill>
            <a:schemeClr val="tx1"/>
          </a:solidFill>
          <a:latin typeface="+mn-lt"/>
          <a:ea typeface="+mn-ea"/>
          <a:cs typeface="+mn-cs"/>
        </a:defRPr>
      </a:lvl6pPr>
      <a:lvl7pPr marL="1901952" indent="-146304" algn="l" defTabSz="585216" rtl="0" eaLnBrk="1" latinLnBrk="0" hangingPunct="1">
        <a:lnSpc>
          <a:spcPct val="90000"/>
        </a:lnSpc>
        <a:spcBef>
          <a:spcPts val="320"/>
        </a:spcBef>
        <a:buFont typeface="Arial"/>
        <a:buChar char="•"/>
        <a:defRPr sz="1152" kern="1200">
          <a:solidFill>
            <a:schemeClr val="tx1"/>
          </a:solidFill>
          <a:latin typeface="+mn-lt"/>
          <a:ea typeface="+mn-ea"/>
          <a:cs typeface="+mn-cs"/>
        </a:defRPr>
      </a:lvl7pPr>
      <a:lvl8pPr marL="2194560" indent="-146304" algn="l" defTabSz="585216" rtl="0" eaLnBrk="1" latinLnBrk="0" hangingPunct="1">
        <a:lnSpc>
          <a:spcPct val="90000"/>
        </a:lnSpc>
        <a:spcBef>
          <a:spcPts val="320"/>
        </a:spcBef>
        <a:buFont typeface="Arial"/>
        <a:buChar char="•"/>
        <a:defRPr sz="1152" kern="1200">
          <a:solidFill>
            <a:schemeClr val="tx1"/>
          </a:solidFill>
          <a:latin typeface="+mn-lt"/>
          <a:ea typeface="+mn-ea"/>
          <a:cs typeface="+mn-cs"/>
        </a:defRPr>
      </a:lvl8pPr>
      <a:lvl9pPr marL="2487168" indent="-146304" algn="l" defTabSz="585216" rtl="0" eaLnBrk="1" latinLnBrk="0" hangingPunct="1">
        <a:lnSpc>
          <a:spcPct val="90000"/>
        </a:lnSpc>
        <a:spcBef>
          <a:spcPts val="320"/>
        </a:spcBef>
        <a:buFont typeface="Arial"/>
        <a:buChar char="•"/>
        <a:defRPr sz="1152" kern="1200">
          <a:solidFill>
            <a:schemeClr val="tx1"/>
          </a:solidFill>
          <a:latin typeface="+mn-lt"/>
          <a:ea typeface="+mn-ea"/>
          <a:cs typeface="+mn-cs"/>
        </a:defRPr>
      </a:lvl9pPr>
    </p:bodyStyle>
    <p:otherStyle>
      <a:defPPr>
        <a:defRPr lang="en-US"/>
      </a:defPPr>
      <a:lvl1pPr marL="0" algn="l" defTabSz="585216" rtl="0" eaLnBrk="1" latinLnBrk="0" hangingPunct="1">
        <a:defRPr sz="1152" kern="1200">
          <a:solidFill>
            <a:schemeClr val="tx1"/>
          </a:solidFill>
          <a:latin typeface="+mn-lt"/>
          <a:ea typeface="+mn-ea"/>
          <a:cs typeface="+mn-cs"/>
        </a:defRPr>
      </a:lvl1pPr>
      <a:lvl2pPr marL="292608" algn="l" defTabSz="585216" rtl="0" eaLnBrk="1" latinLnBrk="0" hangingPunct="1">
        <a:defRPr sz="1152" kern="1200">
          <a:solidFill>
            <a:schemeClr val="tx1"/>
          </a:solidFill>
          <a:latin typeface="+mn-lt"/>
          <a:ea typeface="+mn-ea"/>
          <a:cs typeface="+mn-cs"/>
        </a:defRPr>
      </a:lvl2pPr>
      <a:lvl3pPr marL="585216" algn="l" defTabSz="585216" rtl="0" eaLnBrk="1" latinLnBrk="0" hangingPunct="1">
        <a:defRPr sz="1152" kern="1200">
          <a:solidFill>
            <a:schemeClr val="tx1"/>
          </a:solidFill>
          <a:latin typeface="+mn-lt"/>
          <a:ea typeface="+mn-ea"/>
          <a:cs typeface="+mn-cs"/>
        </a:defRPr>
      </a:lvl3pPr>
      <a:lvl4pPr marL="877824" algn="l" defTabSz="585216" rtl="0" eaLnBrk="1" latinLnBrk="0" hangingPunct="1">
        <a:defRPr sz="1152" kern="1200">
          <a:solidFill>
            <a:schemeClr val="tx1"/>
          </a:solidFill>
          <a:latin typeface="+mn-lt"/>
          <a:ea typeface="+mn-ea"/>
          <a:cs typeface="+mn-cs"/>
        </a:defRPr>
      </a:lvl4pPr>
      <a:lvl5pPr marL="1170432" algn="l" defTabSz="585216" rtl="0" eaLnBrk="1" latinLnBrk="0" hangingPunct="1">
        <a:defRPr sz="1152" kern="1200">
          <a:solidFill>
            <a:schemeClr val="tx1"/>
          </a:solidFill>
          <a:latin typeface="+mn-lt"/>
          <a:ea typeface="+mn-ea"/>
          <a:cs typeface="+mn-cs"/>
        </a:defRPr>
      </a:lvl5pPr>
      <a:lvl6pPr marL="1463040" algn="l" defTabSz="585216" rtl="0" eaLnBrk="1" latinLnBrk="0" hangingPunct="1">
        <a:defRPr sz="1152" kern="1200">
          <a:solidFill>
            <a:schemeClr val="tx1"/>
          </a:solidFill>
          <a:latin typeface="+mn-lt"/>
          <a:ea typeface="+mn-ea"/>
          <a:cs typeface="+mn-cs"/>
        </a:defRPr>
      </a:lvl6pPr>
      <a:lvl7pPr marL="1755648" algn="l" defTabSz="585216" rtl="0" eaLnBrk="1" latinLnBrk="0" hangingPunct="1">
        <a:defRPr sz="1152" kern="1200">
          <a:solidFill>
            <a:schemeClr val="tx1"/>
          </a:solidFill>
          <a:latin typeface="+mn-lt"/>
          <a:ea typeface="+mn-ea"/>
          <a:cs typeface="+mn-cs"/>
        </a:defRPr>
      </a:lvl7pPr>
      <a:lvl8pPr marL="2048256" algn="l" defTabSz="585216" rtl="0" eaLnBrk="1" latinLnBrk="0" hangingPunct="1">
        <a:defRPr sz="1152" kern="1200">
          <a:solidFill>
            <a:schemeClr val="tx1"/>
          </a:solidFill>
          <a:latin typeface="+mn-lt"/>
          <a:ea typeface="+mn-ea"/>
          <a:cs typeface="+mn-cs"/>
        </a:defRPr>
      </a:lvl8pPr>
      <a:lvl9pPr marL="2340864" algn="l" defTabSz="585216" rtl="0" eaLnBrk="1" latinLnBrk="0" hangingPunct="1">
        <a:defRPr sz="115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71BDB9-7A03-4322-A062-615465A1B786}"/>
              </a:ext>
            </a:extLst>
          </p:cNvPr>
          <p:cNvSpPr/>
          <p:nvPr/>
        </p:nvSpPr>
        <p:spPr>
          <a:xfrm>
            <a:off x="9514173" y="3478479"/>
            <a:ext cx="18321744" cy="4302014"/>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88355F67-4C94-4A24-9BA0-1067B66D5C7D}"/>
              </a:ext>
            </a:extLst>
          </p:cNvPr>
          <p:cNvPicPr>
            <a:picLocks noChangeAspect="1"/>
          </p:cNvPicPr>
          <p:nvPr/>
        </p:nvPicPr>
        <p:blipFill rotWithShape="1">
          <a:blip r:embed="rId3"/>
          <a:srcRect r="28379" b="18614"/>
          <a:stretch/>
        </p:blipFill>
        <p:spPr>
          <a:xfrm rot="4755437">
            <a:off x="6479184" y="2735860"/>
            <a:ext cx="8616270" cy="6419795"/>
          </a:xfrm>
          <a:prstGeom prst="rect">
            <a:avLst/>
          </a:prstGeom>
        </p:spPr>
      </p:pic>
      <p:sp>
        <p:nvSpPr>
          <p:cNvPr id="7" name="Poster Title">
            <a:extLst>
              <a:ext uri="{FF2B5EF4-FFF2-40B4-BE49-F238E27FC236}">
                <a16:creationId xmlns:a16="http://schemas.microsoft.com/office/drawing/2014/main" id="{5F3483B9-97A3-47C2-B737-9017DAFB3500}"/>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sp>
        <p:nvSpPr>
          <p:cNvPr id="11" name="TextBox 10">
            <a:extLst>
              <a:ext uri="{FF2B5EF4-FFF2-40B4-BE49-F238E27FC236}">
                <a16:creationId xmlns:a16="http://schemas.microsoft.com/office/drawing/2014/main" id="{DA6DF283-D546-416B-B775-17CE8A49044E}"/>
              </a:ext>
            </a:extLst>
          </p:cNvPr>
          <p:cNvSpPr txBox="1"/>
          <p:nvPr/>
        </p:nvSpPr>
        <p:spPr>
          <a:xfrm>
            <a:off x="14089207" y="3360929"/>
            <a:ext cx="13668732" cy="4355902"/>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pPr algn="r"/>
            <a:r>
              <a:rPr lang="en-US" sz="6600" dirty="0">
                <a:solidFill>
                  <a:schemeClr val="bg1"/>
                </a:solidFill>
                <a:latin typeface="Avenir Next LT Pro Demi" panose="020B0704020202020204" pitchFamily="34" charset="0"/>
              </a:rPr>
              <a:t>Conclusion: The BAC was found to be a </a:t>
            </a:r>
            <a:r>
              <a:rPr lang="en-US" sz="6600" b="1" u="sng" dirty="0">
                <a:solidFill>
                  <a:schemeClr val="accent5">
                    <a:lumMod val="20000"/>
                    <a:lumOff val="80000"/>
                  </a:schemeClr>
                </a:solidFill>
                <a:latin typeface="Avenir Next LT Pro Demi" panose="020B0704020202020204" pitchFamily="34" charset="0"/>
              </a:rPr>
              <a:t>valid</a:t>
            </a:r>
            <a:r>
              <a:rPr lang="en-US" sz="6600" dirty="0">
                <a:solidFill>
                  <a:schemeClr val="bg1"/>
                </a:solidFill>
                <a:latin typeface="Avenir Next LT Pro Demi" panose="020B0704020202020204" pitchFamily="34" charset="0"/>
              </a:rPr>
              <a:t> and </a:t>
            </a:r>
            <a:r>
              <a:rPr lang="en-US" sz="6600" b="1" u="sng" dirty="0">
                <a:solidFill>
                  <a:schemeClr val="accent5">
                    <a:lumMod val="20000"/>
                    <a:lumOff val="80000"/>
                  </a:schemeClr>
                </a:solidFill>
                <a:latin typeface="Avenir Next LT Pro Demi" panose="020B0704020202020204" pitchFamily="34" charset="0"/>
              </a:rPr>
              <a:t>reliable</a:t>
            </a:r>
            <a:r>
              <a:rPr lang="en-US" sz="6600" dirty="0">
                <a:solidFill>
                  <a:schemeClr val="bg1"/>
                </a:solidFill>
                <a:latin typeface="Avenir Next LT Pro Demi" panose="020B0704020202020204" pitchFamily="34" charset="0"/>
              </a:rPr>
              <a:t> iPad-based battery to assess cognitive function in multiple sclerosis.</a:t>
            </a:r>
          </a:p>
        </p:txBody>
      </p:sp>
      <p:sp>
        <p:nvSpPr>
          <p:cNvPr id="14" name="Introduction Textbox">
            <a:extLst>
              <a:ext uri="{FF2B5EF4-FFF2-40B4-BE49-F238E27FC236}">
                <a16:creationId xmlns:a16="http://schemas.microsoft.com/office/drawing/2014/main" id="{2E42E6EA-1A04-4DBE-939D-050D2ABC7A3B}"/>
              </a:ext>
            </a:extLst>
          </p:cNvPr>
          <p:cNvSpPr txBox="1">
            <a:spLocks noChangeArrowheads="1"/>
          </p:cNvSpPr>
          <p:nvPr/>
        </p:nvSpPr>
        <p:spPr bwMode="auto">
          <a:xfrm>
            <a:off x="428732" y="3893912"/>
            <a:ext cx="8664866" cy="5888022"/>
          </a:xfrm>
          <a:prstGeom prst="rect">
            <a:avLst/>
          </a:prstGeom>
          <a:solidFill>
            <a:schemeClr val="bg1">
              <a:alpha val="63000"/>
            </a:schemeClr>
          </a:solidFill>
          <a:ln>
            <a:solidFill>
              <a:schemeClr val="bg1"/>
            </a:solid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ts val="2944"/>
              </a:lnSpc>
              <a:spcAft>
                <a:spcPts val="768"/>
              </a:spcAft>
            </a:pPr>
            <a:r>
              <a:rPr lang="en-US" sz="3000" b="1" dirty="0">
                <a:solidFill>
                  <a:srgbClr val="005BBB"/>
                </a:solidFill>
                <a:latin typeface="Avenir Next LT Pro Demi" panose="020B0704020202020204" pitchFamily="34" charset="0"/>
              </a:rPr>
              <a:t>Introduction</a:t>
            </a:r>
          </a:p>
          <a:p>
            <a:pPr>
              <a:lnSpc>
                <a:spcPts val="4200"/>
              </a:lnSpc>
            </a:pPr>
            <a:r>
              <a:rPr lang="en-US" sz="2200" dirty="0">
                <a:effectLst/>
                <a:latin typeface="Avenir Next LT Pro Demi" panose="020B0704020202020204" pitchFamily="34" charset="0"/>
                <a:ea typeface="Calibri" panose="020F0502020204030204" pitchFamily="34" charset="0"/>
                <a:cs typeface="Arial" panose="020B0604020202020204" pitchFamily="34" charset="0"/>
              </a:rPr>
              <a:t>The Brief Assessment of Cognition App (BAC App) is a standardized iPad-platform battery encompassing verbal and visual spatial memory, working memory, processing speed, verbal fluency, executive function, and hand dexterity. The BAC App is mostly automated, requiring less involvement from a technician and less administration time (30 minutes) compared to conventional neuropsychological testing (NPT). The BAC App was previously validated in healthy adults, older adults with cognitive complaints, and individuals with schizophrenia. It is currently unknown if the BAC is valid and reliable in multiple sclerosis (MS).</a:t>
            </a:r>
            <a:endParaRPr lang="en-US" altLang="en-US" sz="2200" dirty="0">
              <a:latin typeface="Avenir Next LT Pro Demi" panose="020B0704020202020204" pitchFamily="34" charset="0"/>
              <a:ea typeface="Arial" charset="0"/>
            </a:endParaRPr>
          </a:p>
        </p:txBody>
      </p:sp>
      <p:sp>
        <p:nvSpPr>
          <p:cNvPr id="19" name="Results Textbox">
            <a:extLst>
              <a:ext uri="{FF2B5EF4-FFF2-40B4-BE49-F238E27FC236}">
                <a16:creationId xmlns:a16="http://schemas.microsoft.com/office/drawing/2014/main" id="{F03487A8-CD79-4F16-8A4D-35F40CE2D0DC}"/>
              </a:ext>
            </a:extLst>
          </p:cNvPr>
          <p:cNvSpPr txBox="1"/>
          <p:nvPr/>
        </p:nvSpPr>
        <p:spPr>
          <a:xfrm>
            <a:off x="28612881" y="9496857"/>
            <a:ext cx="8263651" cy="7670561"/>
          </a:xfrm>
          <a:prstGeom prst="rect">
            <a:avLst/>
          </a:prstGeom>
          <a:solidFill>
            <a:schemeClr val="bg1">
              <a:alpha val="63000"/>
            </a:schemeClr>
          </a:solidFill>
          <a:effectLst/>
        </p:spPr>
        <p:txBody>
          <a:bodyPr wrap="square">
            <a:spAutoFit/>
          </a:bodyPr>
          <a:lstStyle/>
          <a:p>
            <a:pPr>
              <a:lnSpc>
                <a:spcPts val="4200"/>
              </a:lnSpc>
              <a:spcAft>
                <a:spcPts val="768"/>
              </a:spcAft>
              <a:defRPr/>
            </a:pPr>
            <a:r>
              <a:rPr lang="en-US" sz="3000" b="1" dirty="0">
                <a:solidFill>
                  <a:srgbClr val="005BBB"/>
                </a:solidFill>
                <a:latin typeface="Avenir Next LT Pro Demi" panose="020B0704020202020204" pitchFamily="34" charset="0"/>
              </a:rPr>
              <a:t>Results</a:t>
            </a:r>
          </a:p>
          <a:p>
            <a:pPr marL="0" marR="0">
              <a:lnSpc>
                <a:spcPts val="4200"/>
              </a:lnSpc>
              <a:spcBef>
                <a:spcPts val="0"/>
              </a:spcBef>
              <a:spcAft>
                <a:spcPts val="0"/>
              </a:spcAft>
            </a:pPr>
            <a:r>
              <a:rPr lang="en-US" sz="2200" dirty="0">
                <a:effectLst/>
                <a:latin typeface="Avenir Next LT Pro Demi" panose="020B0704020202020204" pitchFamily="34" charset="0"/>
                <a:ea typeface="Calibri" panose="020F0502020204030204" pitchFamily="34" charset="0"/>
                <a:cs typeface="Arial" panose="020B0604020202020204" pitchFamily="34" charset="0"/>
              </a:rPr>
              <a:t>The BAC App had good convergent validity, in that correlations with conventional NPT were significant (Range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=.617 to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=.838,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&lt;.001). The BAC App modules discriminated between RRMS and SPMS subjects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&lt;.05). Using test-retest intra-class correlation method and paired-samples t-test, most domains provided good reliability with minimal practice effects: verbal memory,</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 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=.74,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=.792; verbal memory delayed recall,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=.86,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=.062; visuospatial memory,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=.69,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=.017; working memory,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=.71,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=.834; processing speed,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=.92,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=.029; executive function,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=.49,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=.537; verbal fluency,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=.84,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=.822; and hand dexterity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r</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=.88,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=.978. The BAC </a:t>
            </a:r>
            <a:r>
              <a:rPr lang="en-US" sz="2200" dirty="0">
                <a:latin typeface="Avenir Next LT Pro Demi" panose="020B0704020202020204" pitchFamily="34" charset="0"/>
                <a:ea typeface="Calibri" panose="020F0502020204030204" pitchFamily="34" charset="0"/>
                <a:cs typeface="Arial" panose="020B0604020202020204" pitchFamily="34" charset="0"/>
              </a:rPr>
              <a:t>App modules were</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 found to discriminate between employed and unemployed MS subjects (</a:t>
            </a:r>
            <a:r>
              <a:rPr lang="en-US" sz="2200" i="1" dirty="0">
                <a:effectLst/>
                <a:latin typeface="Avenir Next LT Pro Demi" panose="020B0704020202020204" pitchFamily="34" charset="0"/>
                <a:ea typeface="Calibri" panose="020F0502020204030204" pitchFamily="34" charset="0"/>
                <a:cs typeface="Arial" panose="020B0604020202020204" pitchFamily="34" charset="0"/>
              </a:rPr>
              <a:t>p</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&lt;.001), with employed MS patients best.</a:t>
            </a:r>
          </a:p>
        </p:txBody>
      </p:sp>
      <p:sp>
        <p:nvSpPr>
          <p:cNvPr id="20" name="Contact Information Textbox">
            <a:extLst>
              <a:ext uri="{FF2B5EF4-FFF2-40B4-BE49-F238E27FC236}">
                <a16:creationId xmlns:a16="http://schemas.microsoft.com/office/drawing/2014/main" id="{717896D5-913D-48D2-BFC1-E605BA9C7144}"/>
              </a:ext>
            </a:extLst>
          </p:cNvPr>
          <p:cNvSpPr/>
          <p:nvPr/>
        </p:nvSpPr>
        <p:spPr>
          <a:xfrm>
            <a:off x="21408201" y="19479681"/>
            <a:ext cx="6259419" cy="1179804"/>
          </a:xfrm>
          <a:prstGeom prst="rect">
            <a:avLst/>
          </a:prstGeom>
        </p:spPr>
        <p:txBody>
          <a:bodyPr wrap="square">
            <a:noAutofit/>
          </a:bodyPr>
          <a:lstStyle/>
          <a:p>
            <a:pPr algn="r">
              <a:spcAft>
                <a:spcPts val="800"/>
              </a:spcAft>
              <a:defRPr/>
            </a:pPr>
            <a:r>
              <a:rPr lang="en-US" altLang="en-US" sz="2000" dirty="0">
                <a:solidFill>
                  <a:schemeClr val="bg1"/>
                </a:solidFill>
                <a:ea typeface="Arial" charset="0"/>
              </a:rPr>
              <a:t>Department of Neurology</a:t>
            </a:r>
            <a:br>
              <a:rPr lang="en-US" altLang="en-US" sz="2000" dirty="0">
                <a:solidFill>
                  <a:schemeClr val="bg1"/>
                </a:solidFill>
                <a:ea typeface="Arial" charset="0"/>
              </a:rPr>
            </a:br>
            <a:r>
              <a:rPr lang="en-US" altLang="en-US" sz="2000" dirty="0">
                <a:solidFill>
                  <a:schemeClr val="bg1"/>
                </a:solidFill>
                <a:ea typeface="Arial" charset="0"/>
              </a:rPr>
              <a:t>Jacobs School of Medicine and Biological Sciences</a:t>
            </a:r>
          </a:p>
          <a:p>
            <a:pPr algn="r">
              <a:spcAft>
                <a:spcPts val="51"/>
              </a:spcAft>
              <a:defRPr/>
            </a:pPr>
            <a:r>
              <a:rPr lang="en-US" sz="2400" b="1" dirty="0">
                <a:solidFill>
                  <a:schemeClr val="bg1"/>
                </a:solidFill>
              </a:rPr>
              <a:t>buffalo.edu</a:t>
            </a:r>
          </a:p>
          <a:p>
            <a:pPr algn="r">
              <a:spcAft>
                <a:spcPts val="51"/>
              </a:spcAft>
              <a:defRPr/>
            </a:pPr>
            <a:endParaRPr lang="en-US" altLang="en-US" sz="1792" dirty="0">
              <a:solidFill>
                <a:schemeClr val="bg1"/>
              </a:solidFill>
              <a:ea typeface="Arial" charset="0"/>
            </a:endParaRPr>
          </a:p>
        </p:txBody>
      </p:sp>
      <p:sp>
        <p:nvSpPr>
          <p:cNvPr id="9" name="Rectangle 8">
            <a:extLst>
              <a:ext uri="{FF2B5EF4-FFF2-40B4-BE49-F238E27FC236}">
                <a16:creationId xmlns:a16="http://schemas.microsoft.com/office/drawing/2014/main" id="{94B2D996-8BAC-4137-B631-4897D9CB95A5}"/>
              </a:ext>
            </a:extLst>
          </p:cNvPr>
          <p:cNvSpPr/>
          <p:nvPr/>
        </p:nvSpPr>
        <p:spPr>
          <a:xfrm>
            <a:off x="27757938" y="3478480"/>
            <a:ext cx="258769" cy="42976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ntroduction Textbox">
            <a:extLst>
              <a:ext uri="{FF2B5EF4-FFF2-40B4-BE49-F238E27FC236}">
                <a16:creationId xmlns:a16="http://schemas.microsoft.com/office/drawing/2014/main" id="{7243A584-E534-4F7F-B282-63D83FB98DB8}"/>
              </a:ext>
            </a:extLst>
          </p:cNvPr>
          <p:cNvSpPr txBox="1">
            <a:spLocks noChangeArrowheads="1"/>
          </p:cNvSpPr>
          <p:nvPr/>
        </p:nvSpPr>
        <p:spPr bwMode="auto">
          <a:xfrm>
            <a:off x="448092" y="10118709"/>
            <a:ext cx="8423646" cy="3733586"/>
          </a:xfrm>
          <a:prstGeom prst="rect">
            <a:avLst/>
          </a:prstGeom>
          <a:solidFill>
            <a:schemeClr val="bg1">
              <a:alpha val="63000"/>
            </a:schemeClr>
          </a:solidFill>
          <a:ln>
            <a:no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ts val="2944"/>
              </a:lnSpc>
              <a:spcAft>
                <a:spcPts val="768"/>
              </a:spcAft>
            </a:pPr>
            <a:r>
              <a:rPr lang="en-US" sz="3000" b="1" dirty="0">
                <a:solidFill>
                  <a:srgbClr val="005BBB"/>
                </a:solidFill>
                <a:latin typeface="Avenir Next LT Pro Demi" panose="020B0704020202020204" pitchFamily="34" charset="0"/>
              </a:rPr>
              <a:t>Objective</a:t>
            </a:r>
          </a:p>
          <a:p>
            <a:pPr>
              <a:lnSpc>
                <a:spcPts val="4200"/>
              </a:lnSpc>
            </a:pPr>
            <a:r>
              <a:rPr lang="en-US" sz="2200" dirty="0">
                <a:effectLst/>
                <a:latin typeface="Avenir Next LT Pro Demi" panose="020B0704020202020204" pitchFamily="34" charset="0"/>
                <a:ea typeface="Calibri" panose="020F0502020204030204" pitchFamily="34" charset="0"/>
                <a:cs typeface="Arial" panose="020B0604020202020204" pitchFamily="34" charset="0"/>
              </a:rPr>
              <a:t>Determine</a:t>
            </a:r>
            <a:r>
              <a:rPr lang="en-US" sz="2200" dirty="0">
                <a:latin typeface="Avenir Next LT Pro Demi" panose="020B0704020202020204" pitchFamily="34" charset="0"/>
                <a:ea typeface="Calibri" panose="020F0502020204030204" pitchFamily="34" charset="0"/>
                <a:cs typeface="Arial" panose="020B0604020202020204" pitchFamily="34" charset="0"/>
              </a:rPr>
              <a:t> [A. </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convergent validity] of the BAC app with traditional NPT, [B. discriminative validity] between disease courses in MS, investigate [C. test-retest reliability] by readministering the BAC app with subjects 1-2 weeks after baseline assessment, and establish </a:t>
            </a:r>
            <a:r>
              <a:rPr lang="en-US" sz="2200" dirty="0">
                <a:latin typeface="Avenir Next LT Pro Demi" panose="020B0704020202020204" pitchFamily="34" charset="0"/>
                <a:ea typeface="Calibri" panose="020F0502020204030204" pitchFamily="34" charset="0"/>
                <a:cs typeface="Arial" panose="020B0604020202020204" pitchFamily="34" charset="0"/>
              </a:rPr>
              <a:t>[D. </a:t>
            </a:r>
            <a:r>
              <a:rPr lang="en-US" sz="2200" dirty="0">
                <a:effectLst/>
                <a:latin typeface="Avenir Next LT Pro Demi" panose="020B0704020202020204" pitchFamily="34" charset="0"/>
                <a:ea typeface="Calibri" panose="020F0502020204030204" pitchFamily="34" charset="0"/>
                <a:cs typeface="Arial" panose="020B0604020202020204" pitchFamily="34" charset="0"/>
              </a:rPr>
              <a:t>discriminate validity] between employed and unemployed MS subjects</a:t>
            </a:r>
            <a:r>
              <a:rPr lang="en-US" sz="2200" dirty="0">
                <a:effectLst/>
                <a:latin typeface="Avenir Next LT Pro Light" panose="020B0304020202020204" pitchFamily="34" charset="0"/>
                <a:ea typeface="Calibri" panose="020F0502020204030204" pitchFamily="34" charset="0"/>
                <a:cs typeface="Arial" panose="020B0604020202020204" pitchFamily="34" charset="0"/>
              </a:rPr>
              <a:t>.</a:t>
            </a:r>
            <a:endParaRPr lang="en-US" altLang="en-US" sz="2200" dirty="0">
              <a:latin typeface="Avenir Next LT Pro Light" panose="020B0304020202020204" pitchFamily="34" charset="0"/>
              <a:ea typeface="Arial" charset="0"/>
            </a:endParaRPr>
          </a:p>
        </p:txBody>
      </p:sp>
      <p:sp>
        <p:nvSpPr>
          <p:cNvPr id="24" name="Introduction Textbox">
            <a:extLst>
              <a:ext uri="{FF2B5EF4-FFF2-40B4-BE49-F238E27FC236}">
                <a16:creationId xmlns:a16="http://schemas.microsoft.com/office/drawing/2014/main" id="{FB35B661-51D4-4030-8C75-5C9B3E8D547F}"/>
              </a:ext>
            </a:extLst>
          </p:cNvPr>
          <p:cNvSpPr txBox="1">
            <a:spLocks noChangeArrowheads="1"/>
          </p:cNvSpPr>
          <p:nvPr/>
        </p:nvSpPr>
        <p:spPr bwMode="auto">
          <a:xfrm>
            <a:off x="428732" y="14236338"/>
            <a:ext cx="8423646" cy="4272195"/>
          </a:xfrm>
          <a:prstGeom prst="rect">
            <a:avLst/>
          </a:prstGeom>
          <a:solidFill>
            <a:schemeClr val="bg1">
              <a:alpha val="63000"/>
            </a:schemeClr>
          </a:solidFill>
          <a:ln>
            <a:no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ts val="2944"/>
              </a:lnSpc>
              <a:spcAft>
                <a:spcPts val="768"/>
              </a:spcAft>
            </a:pPr>
            <a:r>
              <a:rPr lang="en-US" sz="3000" b="1" dirty="0">
                <a:solidFill>
                  <a:srgbClr val="005BBB"/>
                </a:solidFill>
                <a:latin typeface="Avenir Next LT Pro Demi" panose="020B0704020202020204" pitchFamily="34" charset="0"/>
              </a:rPr>
              <a:t>Methods</a:t>
            </a:r>
          </a:p>
          <a:p>
            <a:pPr>
              <a:lnSpc>
                <a:spcPts val="4200"/>
              </a:lnSpc>
            </a:pPr>
            <a:r>
              <a:rPr lang="en-US" sz="2200" dirty="0">
                <a:effectLst/>
                <a:latin typeface="Avenir Next LT Pro Demi" panose="020B0704020202020204" pitchFamily="34" charset="0"/>
                <a:ea typeface="Calibri" panose="020F0502020204030204" pitchFamily="34" charset="0"/>
                <a:cs typeface="Arial" panose="020B0604020202020204" pitchFamily="34" charset="0"/>
              </a:rPr>
              <a:t>Using a prospective, repeated measures design, 29 relapsing remitting (RRMS) and 28 secondary progressive (SPMS) patients were assessed at baseline with the order of assessments counterbalanced. 23 (13 RRMS and 10 SPMS) subjects were brought back 1-2 weeks later and re-administered alternate forms of the BAC app. Subjects’ employment status was assessed using the Buffalo Vocational Monitoring Survey.</a:t>
            </a:r>
            <a:endParaRPr lang="en-US" altLang="en-US" sz="2200" dirty="0">
              <a:latin typeface="Avenir Next LT Pro Demi" panose="020B0704020202020204" pitchFamily="34" charset="0"/>
              <a:ea typeface="Arial" charset="0"/>
            </a:endParaRPr>
          </a:p>
        </p:txBody>
      </p:sp>
      <p:sp>
        <p:nvSpPr>
          <p:cNvPr id="27" name="Rectangle 26">
            <a:extLst>
              <a:ext uri="{FF2B5EF4-FFF2-40B4-BE49-F238E27FC236}">
                <a16:creationId xmlns:a16="http://schemas.microsoft.com/office/drawing/2014/main" id="{38B4F937-63DF-4C1D-B3AE-0874D936BCEC}"/>
              </a:ext>
            </a:extLst>
          </p:cNvPr>
          <p:cNvSpPr/>
          <p:nvPr/>
        </p:nvSpPr>
        <p:spPr>
          <a:xfrm rot="16200000" flipH="1">
            <a:off x="18676620" y="405740"/>
            <a:ext cx="137160" cy="3749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7126261A-8601-45EE-B714-B3DB87F73D3F}"/>
              </a:ext>
            </a:extLst>
          </p:cNvPr>
          <p:cNvSpPr/>
          <p:nvPr/>
        </p:nvSpPr>
        <p:spPr>
          <a:xfrm>
            <a:off x="10284404" y="4792273"/>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Logo, company name&#10;&#10;Description automatically generated">
            <a:extLst>
              <a:ext uri="{FF2B5EF4-FFF2-40B4-BE49-F238E27FC236}">
                <a16:creationId xmlns:a16="http://schemas.microsoft.com/office/drawing/2014/main" id="{67652E3B-FC74-438E-A2CC-972E7CDC2F1E}"/>
              </a:ext>
            </a:extLst>
          </p:cNvPr>
          <p:cNvPicPr>
            <a:picLocks noChangeAspect="1"/>
          </p:cNvPicPr>
          <p:nvPr/>
        </p:nvPicPr>
        <p:blipFill>
          <a:blip r:embed="rId4"/>
          <a:stretch>
            <a:fillRect/>
          </a:stretch>
        </p:blipFill>
        <p:spPr>
          <a:xfrm>
            <a:off x="10398584" y="4792273"/>
            <a:ext cx="2458960" cy="2458960"/>
          </a:xfrm>
          <a:prstGeom prst="rect">
            <a:avLst/>
          </a:prstGeom>
        </p:spPr>
      </p:pic>
      <p:graphicFrame>
        <p:nvGraphicFramePr>
          <p:cNvPr id="6" name="Table 5">
            <a:extLst>
              <a:ext uri="{FF2B5EF4-FFF2-40B4-BE49-F238E27FC236}">
                <a16:creationId xmlns:a16="http://schemas.microsoft.com/office/drawing/2014/main" id="{9F43A1CB-AAE5-4E22-A053-B09EE351CE28}"/>
              </a:ext>
            </a:extLst>
          </p:cNvPr>
          <p:cNvGraphicFramePr>
            <a:graphicFrameLocks noGrp="1"/>
          </p:cNvGraphicFramePr>
          <p:nvPr>
            <p:extLst>
              <p:ext uri="{D42A27DB-BD31-4B8C-83A1-F6EECF244321}">
                <p14:modId xmlns:p14="http://schemas.microsoft.com/office/powerpoint/2010/main" val="270463299"/>
              </p:ext>
            </p:extLst>
          </p:nvPr>
        </p:nvGraphicFramePr>
        <p:xfrm>
          <a:off x="9498344" y="7957535"/>
          <a:ext cx="18518359" cy="10401905"/>
        </p:xfrm>
        <a:graphic>
          <a:graphicData uri="http://schemas.openxmlformats.org/drawingml/2006/table">
            <a:tbl>
              <a:tblPr>
                <a:tableStyleId>{5C22544A-7EE6-4342-B048-85BDC9FD1C3A}</a:tableStyleId>
              </a:tblPr>
              <a:tblGrid>
                <a:gridCol w="2517444">
                  <a:extLst>
                    <a:ext uri="{9D8B030D-6E8A-4147-A177-3AD203B41FA5}">
                      <a16:colId xmlns:a16="http://schemas.microsoft.com/office/drawing/2014/main" val="964734378"/>
                    </a:ext>
                  </a:extLst>
                </a:gridCol>
                <a:gridCol w="2285845">
                  <a:extLst>
                    <a:ext uri="{9D8B030D-6E8A-4147-A177-3AD203B41FA5}">
                      <a16:colId xmlns:a16="http://schemas.microsoft.com/office/drawing/2014/main" val="345408415"/>
                    </a:ext>
                  </a:extLst>
                </a:gridCol>
                <a:gridCol w="2285845">
                  <a:extLst>
                    <a:ext uri="{9D8B030D-6E8A-4147-A177-3AD203B41FA5}">
                      <a16:colId xmlns:a16="http://schemas.microsoft.com/office/drawing/2014/main" val="2912120682"/>
                    </a:ext>
                  </a:extLst>
                </a:gridCol>
                <a:gridCol w="2285845">
                  <a:extLst>
                    <a:ext uri="{9D8B030D-6E8A-4147-A177-3AD203B41FA5}">
                      <a16:colId xmlns:a16="http://schemas.microsoft.com/office/drawing/2014/main" val="3799910176"/>
                    </a:ext>
                  </a:extLst>
                </a:gridCol>
                <a:gridCol w="2285845">
                  <a:extLst>
                    <a:ext uri="{9D8B030D-6E8A-4147-A177-3AD203B41FA5}">
                      <a16:colId xmlns:a16="http://schemas.microsoft.com/office/drawing/2014/main" val="1044059223"/>
                    </a:ext>
                  </a:extLst>
                </a:gridCol>
                <a:gridCol w="2285845">
                  <a:extLst>
                    <a:ext uri="{9D8B030D-6E8A-4147-A177-3AD203B41FA5}">
                      <a16:colId xmlns:a16="http://schemas.microsoft.com/office/drawing/2014/main" val="2310711448"/>
                    </a:ext>
                  </a:extLst>
                </a:gridCol>
                <a:gridCol w="2285845">
                  <a:extLst>
                    <a:ext uri="{9D8B030D-6E8A-4147-A177-3AD203B41FA5}">
                      <a16:colId xmlns:a16="http://schemas.microsoft.com/office/drawing/2014/main" val="3644768800"/>
                    </a:ext>
                  </a:extLst>
                </a:gridCol>
                <a:gridCol w="2285845">
                  <a:extLst>
                    <a:ext uri="{9D8B030D-6E8A-4147-A177-3AD203B41FA5}">
                      <a16:colId xmlns:a16="http://schemas.microsoft.com/office/drawing/2014/main" val="148790079"/>
                    </a:ext>
                  </a:extLst>
                </a:gridCol>
              </a:tblGrid>
              <a:tr h="1187217">
                <a:tc>
                  <a:txBody>
                    <a:bodyPr/>
                    <a:lstStyle/>
                    <a:p>
                      <a:pPr algn="l" fontAlgn="b"/>
                      <a:r>
                        <a:rPr lang="en-US" sz="2400" u="none" strike="noStrike" dirty="0">
                          <a:solidFill>
                            <a:schemeClr val="bg1"/>
                          </a:solidFill>
                          <a:effectLst/>
                          <a:latin typeface="+mn-lt"/>
                        </a:rPr>
                        <a:t> </a:t>
                      </a:r>
                      <a:endParaRPr lang="en-US" sz="2400" b="0" i="0" u="none" strike="noStrike" dirty="0">
                        <a:solidFill>
                          <a:schemeClr val="bg1"/>
                        </a:solidFill>
                        <a:effectLst/>
                        <a:latin typeface="+mn-lt"/>
                      </a:endParaRPr>
                    </a:p>
                  </a:txBody>
                  <a:tcPr marL="7620" marR="7620" marT="762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35000">
                          <a:schemeClr val="accent2"/>
                        </a:gs>
                        <a:gs pos="23000">
                          <a:schemeClr val="accent2"/>
                        </a:gs>
                        <a:gs pos="100000">
                          <a:schemeClr val="tx2"/>
                        </a:gs>
                      </a:gsLst>
                      <a:path path="rect">
                        <a:fillToRect l="100000" t="100000"/>
                      </a:path>
                      <a:tileRect r="-100000" b="-100000"/>
                    </a:gradFill>
                  </a:tcPr>
                </a:tc>
                <a:tc>
                  <a:txBody>
                    <a:bodyPr/>
                    <a:lstStyle/>
                    <a:p>
                      <a:pPr algn="ctr" fontAlgn="ctr"/>
                      <a:r>
                        <a:rPr lang="en-US" sz="2400" b="1" u="none" strike="noStrike" dirty="0">
                          <a:solidFill>
                            <a:schemeClr val="bg1"/>
                          </a:solidFill>
                          <a:effectLst/>
                          <a:latin typeface="Tenorite" panose="00000500000000000000" pitchFamily="2" charset="0"/>
                        </a:rPr>
                        <a:t>VM Total Recall 5-Trials</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6200000" scaled="1"/>
                      <a:tileRect/>
                    </a:gradFill>
                  </a:tcPr>
                </a:tc>
                <a:tc>
                  <a:txBody>
                    <a:bodyPr/>
                    <a:lstStyle/>
                    <a:p>
                      <a:pPr algn="ctr" fontAlgn="ctr"/>
                      <a:r>
                        <a:rPr lang="en-US" sz="2400" b="1" u="none" strike="noStrike" dirty="0">
                          <a:solidFill>
                            <a:schemeClr val="bg1"/>
                          </a:solidFill>
                          <a:effectLst/>
                          <a:latin typeface="Tenorite" panose="00000500000000000000" pitchFamily="2" charset="0"/>
                        </a:rPr>
                        <a:t>VM Delayed </a:t>
                      </a:r>
                    </a:p>
                    <a:p>
                      <a:pPr algn="ctr" fontAlgn="ctr"/>
                      <a:r>
                        <a:rPr lang="en-US" sz="2400" b="1" u="none" strike="noStrike" dirty="0">
                          <a:solidFill>
                            <a:schemeClr val="bg1"/>
                          </a:solidFill>
                          <a:effectLst/>
                          <a:latin typeface="Tenorite" panose="00000500000000000000" pitchFamily="2" charset="0"/>
                        </a:rPr>
                        <a:t>Free Recall</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6200000" scaled="1"/>
                      <a:tileRect/>
                    </a:gradFill>
                  </a:tcPr>
                </a:tc>
                <a:tc>
                  <a:txBody>
                    <a:bodyPr/>
                    <a:lstStyle/>
                    <a:p>
                      <a:pPr algn="ctr" fontAlgn="ctr"/>
                      <a:r>
                        <a:rPr lang="en-US" sz="2400" b="1" u="none" strike="noStrike" dirty="0">
                          <a:solidFill>
                            <a:schemeClr val="bg1"/>
                          </a:solidFill>
                          <a:effectLst/>
                          <a:latin typeface="Tenorite" panose="00000500000000000000" pitchFamily="2" charset="0"/>
                        </a:rPr>
                        <a:t>DS # of Correct Sequences</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6200000" scaled="1"/>
                      <a:tileRect/>
                    </a:gradFill>
                  </a:tcPr>
                </a:tc>
                <a:tc>
                  <a:txBody>
                    <a:bodyPr/>
                    <a:lstStyle/>
                    <a:p>
                      <a:pPr algn="ctr" fontAlgn="ctr"/>
                      <a:r>
                        <a:rPr lang="en-US" sz="2400" b="1" u="none" strike="noStrike" dirty="0">
                          <a:solidFill>
                            <a:schemeClr val="bg1"/>
                          </a:solidFill>
                          <a:effectLst/>
                          <a:latin typeface="Tenorite" panose="00000500000000000000" pitchFamily="2" charset="0"/>
                        </a:rPr>
                        <a:t>TM # of Tokens </a:t>
                      </a:r>
                      <a:r>
                        <a:rPr lang="en-US" sz="2300" b="1" u="none" strike="noStrike" dirty="0">
                          <a:solidFill>
                            <a:schemeClr val="bg1"/>
                          </a:solidFill>
                          <a:effectLst/>
                          <a:latin typeface="Tenorite" panose="00000500000000000000" pitchFamily="2" charset="0"/>
                        </a:rPr>
                        <a:t>Correctly Placed</a:t>
                      </a:r>
                      <a:endParaRPr lang="en-US" sz="2300" b="1" i="0" u="none" strike="noStrike" dirty="0">
                        <a:solidFill>
                          <a:schemeClr val="bg1"/>
                        </a:solidFill>
                        <a:effectLst/>
                        <a:latin typeface="Tenorite" panose="00000500000000000000" pitchFamily="2"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6200000" scaled="1"/>
                      <a:tileRect/>
                    </a:gradFill>
                  </a:tcPr>
                </a:tc>
                <a:tc>
                  <a:txBody>
                    <a:bodyPr/>
                    <a:lstStyle/>
                    <a:p>
                      <a:pPr algn="ctr" fontAlgn="ctr"/>
                      <a:r>
                        <a:rPr lang="en-US" sz="2400" b="1" u="none" strike="noStrike" dirty="0">
                          <a:solidFill>
                            <a:schemeClr val="bg1"/>
                          </a:solidFill>
                          <a:effectLst/>
                          <a:latin typeface="Tenorite" panose="00000500000000000000" pitchFamily="2" charset="0"/>
                        </a:rPr>
                        <a:t>SC Number Correct</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6200000" scaled="1"/>
                      <a:tileRect/>
                    </a:gradFill>
                  </a:tcPr>
                </a:tc>
                <a:tc>
                  <a:txBody>
                    <a:bodyPr/>
                    <a:lstStyle/>
                    <a:p>
                      <a:pPr algn="ctr" fontAlgn="ctr"/>
                      <a:r>
                        <a:rPr lang="en-US" sz="2400" b="1" u="none" strike="noStrike" dirty="0">
                          <a:solidFill>
                            <a:schemeClr val="bg1"/>
                          </a:solidFill>
                          <a:effectLst/>
                          <a:latin typeface="Tenorite" panose="00000500000000000000" pitchFamily="2" charset="0"/>
                        </a:rPr>
                        <a:t>TL Correct Responses</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6200000" scaled="1"/>
                      <a:tileRect/>
                    </a:gradFill>
                  </a:tcPr>
                </a:tc>
                <a:tc>
                  <a:txBody>
                    <a:bodyPr/>
                    <a:lstStyle/>
                    <a:p>
                      <a:pPr algn="ctr" fontAlgn="ctr"/>
                      <a:r>
                        <a:rPr lang="en-US" sz="2400" b="1" u="none" strike="noStrike" dirty="0">
                          <a:solidFill>
                            <a:schemeClr val="bg1"/>
                          </a:solidFill>
                          <a:effectLst/>
                          <a:latin typeface="Tenorite" panose="00000500000000000000" pitchFamily="2" charset="0"/>
                        </a:rPr>
                        <a:t>VST Total Correct Trials</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6200000" scaled="1"/>
                      <a:tileRect/>
                    </a:gradFill>
                  </a:tcPr>
                </a:tc>
                <a:extLst>
                  <a:ext uri="{0D108BD9-81ED-4DB2-BD59-A6C34878D82A}">
                    <a16:rowId xmlns:a16="http://schemas.microsoft.com/office/drawing/2014/main" val="1635936577"/>
                  </a:ext>
                </a:extLst>
              </a:tr>
              <a:tr h="1008704">
                <a:tc>
                  <a:txBody>
                    <a:bodyPr/>
                    <a:lstStyle/>
                    <a:p>
                      <a:pPr algn="ctr" fontAlgn="b"/>
                      <a:r>
                        <a:rPr lang="en-US" sz="2400" b="1" u="none" strike="noStrike" dirty="0">
                          <a:solidFill>
                            <a:schemeClr val="bg1"/>
                          </a:solidFill>
                          <a:effectLst/>
                          <a:latin typeface="Tenorite" panose="00000500000000000000" pitchFamily="2" charset="0"/>
                        </a:rPr>
                        <a:t>9-Hole Peg Test</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0800000" scaled="1"/>
                      <a:tileRect/>
                    </a:gradFill>
                  </a:tcPr>
                </a:tc>
                <a:tc>
                  <a:txBody>
                    <a:bodyPr/>
                    <a:lstStyle/>
                    <a:p>
                      <a:pPr algn="ctr" fontAlgn="b"/>
                      <a:r>
                        <a:rPr lang="en-US" sz="2800" b="1" u="none" strike="noStrike" dirty="0">
                          <a:solidFill>
                            <a:schemeClr val="tx1"/>
                          </a:solidFill>
                          <a:effectLst/>
                          <a:latin typeface="Tenorite" panose="00000500000000000000" pitchFamily="2" charset="0"/>
                        </a:rPr>
                        <a:t>-.476**</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-.440**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-.424**</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-.659**</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-.660**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-.500**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-.567**</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1969258"/>
                  </a:ext>
                </a:extLst>
              </a:tr>
              <a:tr h="1008704">
                <a:tc>
                  <a:txBody>
                    <a:bodyPr/>
                    <a:lstStyle/>
                    <a:p>
                      <a:pPr algn="ctr" fontAlgn="b"/>
                      <a:r>
                        <a:rPr lang="en-US" sz="2400" b="1" u="none" strike="noStrike" dirty="0">
                          <a:solidFill>
                            <a:schemeClr val="bg1"/>
                          </a:solidFill>
                          <a:effectLst/>
                          <a:latin typeface="Tenorite" panose="00000500000000000000" pitchFamily="2" charset="0"/>
                        </a:rPr>
                        <a:t>25 Foot Walk</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0800000" scaled="1"/>
                      <a:tileRect/>
                    </a:gradFill>
                  </a:tcPr>
                </a:tc>
                <a:tc>
                  <a:txBody>
                    <a:bodyPr/>
                    <a:lstStyle/>
                    <a:p>
                      <a:pPr algn="ctr" fontAlgn="b"/>
                      <a:r>
                        <a:rPr lang="en-US" sz="2800" b="1" u="none" strike="noStrike" dirty="0">
                          <a:solidFill>
                            <a:schemeClr val="tx1"/>
                          </a:solidFill>
                          <a:effectLst/>
                          <a:latin typeface="Tenorite" panose="00000500000000000000" pitchFamily="2" charset="0"/>
                        </a:rPr>
                        <a:t>-.551**</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-.534**</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-.422**</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i="1" u="none" strike="noStrike" dirty="0">
                          <a:solidFill>
                            <a:schemeClr val="tx1"/>
                          </a:solidFill>
                          <a:effectLst/>
                          <a:latin typeface="Tenorite" panose="00000500000000000000" pitchFamily="2" charset="0"/>
                        </a:rPr>
                        <a:t>-.615**</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-.710**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-.437**</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-.631**</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7324866"/>
                  </a:ext>
                </a:extLst>
              </a:tr>
              <a:tr h="1008704">
                <a:tc>
                  <a:txBody>
                    <a:bodyPr/>
                    <a:lstStyle/>
                    <a:p>
                      <a:pPr algn="ctr" fontAlgn="b"/>
                      <a:r>
                        <a:rPr lang="en-US" sz="2400" b="1" u="none" strike="noStrike" dirty="0">
                          <a:solidFill>
                            <a:schemeClr val="bg1"/>
                          </a:solidFill>
                          <a:effectLst/>
                          <a:latin typeface="Tenorite" panose="00000500000000000000" pitchFamily="2" charset="0"/>
                        </a:rPr>
                        <a:t>CVLT2 Total Learning</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0800000" scaled="1"/>
                      <a:tileRect/>
                    </a:gradFill>
                  </a:tcPr>
                </a:tc>
                <a:tc>
                  <a:txBody>
                    <a:bodyPr/>
                    <a:lstStyle/>
                    <a:p>
                      <a:pPr algn="ctr" fontAlgn="b"/>
                      <a:r>
                        <a:rPr lang="en-US" sz="2800" b="1" u="none" strike="noStrike" dirty="0">
                          <a:solidFill>
                            <a:schemeClr val="tx1"/>
                          </a:solidFill>
                          <a:effectLst/>
                          <a:latin typeface="Tenorite" panose="00000500000000000000" pitchFamily="2" charset="0"/>
                        </a:rPr>
                        <a:t>.757**</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.664**</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.468**</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.382**</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.579**</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.602**</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.603**</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1555706"/>
                  </a:ext>
                </a:extLst>
              </a:tr>
              <a:tr h="1084883">
                <a:tc>
                  <a:txBody>
                    <a:bodyPr/>
                    <a:lstStyle/>
                    <a:p>
                      <a:pPr algn="ctr" fontAlgn="b"/>
                      <a:r>
                        <a:rPr lang="en-US" sz="2400" b="1" u="none" strike="noStrike" dirty="0">
                          <a:solidFill>
                            <a:schemeClr val="bg1"/>
                          </a:solidFill>
                          <a:effectLst/>
                          <a:latin typeface="Tenorite" panose="00000500000000000000" pitchFamily="2" charset="0"/>
                        </a:rPr>
                        <a:t>CVLT2 Delayed Recall</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8000">
                          <a:schemeClr val="accent2"/>
                        </a:gs>
                        <a:gs pos="57000">
                          <a:schemeClr val="accent2"/>
                        </a:gs>
                        <a:gs pos="35000">
                          <a:schemeClr val="accent2"/>
                        </a:gs>
                        <a:gs pos="100000">
                          <a:schemeClr val="tx2"/>
                        </a:gs>
                      </a:gsLst>
                      <a:lin ang="10800000" scaled="1"/>
                      <a:tileRect/>
                    </a:gradFill>
                  </a:tcPr>
                </a:tc>
                <a:tc>
                  <a:txBody>
                    <a:bodyPr/>
                    <a:lstStyle/>
                    <a:p>
                      <a:pPr algn="ctr" fontAlgn="b"/>
                      <a:r>
                        <a:rPr lang="en-US" sz="2800" b="1" u="none" strike="noStrike" dirty="0">
                          <a:solidFill>
                            <a:schemeClr val="tx1"/>
                          </a:solidFill>
                          <a:effectLst/>
                          <a:latin typeface="Tenorite" panose="00000500000000000000" pitchFamily="2" charset="0"/>
                        </a:rPr>
                        <a:t>.757**</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i="1" u="none" strike="noStrike" dirty="0">
                          <a:solidFill>
                            <a:schemeClr val="tx1"/>
                          </a:solidFill>
                          <a:effectLst/>
                          <a:latin typeface="Tenorite" panose="00000500000000000000" pitchFamily="2" charset="0"/>
                        </a:rPr>
                        <a:t>.714**</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.557**</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.451**</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.669**</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.698**</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.677**</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90971700"/>
                  </a:ext>
                </a:extLst>
              </a:tr>
              <a:tr h="1008704">
                <a:tc>
                  <a:txBody>
                    <a:bodyPr/>
                    <a:lstStyle/>
                    <a:p>
                      <a:pPr algn="ctr" fontAlgn="b"/>
                      <a:r>
                        <a:rPr lang="en-US" sz="2400" b="1" u="none" strike="noStrike" dirty="0">
                          <a:solidFill>
                            <a:schemeClr val="bg1"/>
                          </a:solidFill>
                          <a:effectLst/>
                          <a:latin typeface="Tenorite" panose="00000500000000000000" pitchFamily="2" charset="0"/>
                        </a:rPr>
                        <a:t>BVMTR Total Learning</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0800000" scaled="1"/>
                      <a:tileRect/>
                    </a:gradFill>
                  </a:tcPr>
                </a:tc>
                <a:tc>
                  <a:txBody>
                    <a:bodyPr/>
                    <a:lstStyle/>
                    <a:p>
                      <a:pPr algn="ctr" fontAlgn="b"/>
                      <a:r>
                        <a:rPr lang="en-US" sz="2800" b="1" u="none" strike="noStrike" dirty="0">
                          <a:solidFill>
                            <a:schemeClr val="tx1"/>
                          </a:solidFill>
                          <a:effectLst/>
                          <a:latin typeface="Tenorite" panose="00000500000000000000" pitchFamily="2" charset="0"/>
                        </a:rPr>
                        <a:t>.723**</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.645**</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.510**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.598**</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.713**</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.716**</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.727**</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29305964"/>
                  </a:ext>
                </a:extLst>
              </a:tr>
              <a:tr h="1008704">
                <a:tc>
                  <a:txBody>
                    <a:bodyPr/>
                    <a:lstStyle/>
                    <a:p>
                      <a:pPr algn="ctr" fontAlgn="b"/>
                      <a:r>
                        <a:rPr lang="en-US" sz="2400" b="1" u="none" strike="noStrike" dirty="0">
                          <a:solidFill>
                            <a:schemeClr val="bg1"/>
                          </a:solidFill>
                          <a:effectLst/>
                          <a:latin typeface="Tenorite" panose="00000500000000000000" pitchFamily="2" charset="0"/>
                        </a:rPr>
                        <a:t>BVMTR Delayed Recall</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0800000" scaled="1"/>
                      <a:tileRect/>
                    </a:gradFill>
                  </a:tcPr>
                </a:tc>
                <a:tc>
                  <a:txBody>
                    <a:bodyPr/>
                    <a:lstStyle/>
                    <a:p>
                      <a:pPr algn="ctr" fontAlgn="b"/>
                      <a:r>
                        <a:rPr lang="en-US" sz="2800" b="1" u="none" strike="noStrike" dirty="0">
                          <a:solidFill>
                            <a:schemeClr val="tx1"/>
                          </a:solidFill>
                          <a:effectLst/>
                          <a:latin typeface="Tenorite" panose="00000500000000000000" pitchFamily="2" charset="0"/>
                        </a:rPr>
                        <a:t>.630**</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.561**</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.394**</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.583**</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.579**</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.674**</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.682**</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23658881"/>
                  </a:ext>
                </a:extLst>
              </a:tr>
              <a:tr h="1008704">
                <a:tc>
                  <a:txBody>
                    <a:bodyPr/>
                    <a:lstStyle/>
                    <a:p>
                      <a:pPr algn="ctr" fontAlgn="b"/>
                      <a:r>
                        <a:rPr lang="en-US" sz="2400" b="1" u="none" strike="noStrike" dirty="0">
                          <a:solidFill>
                            <a:schemeClr val="bg1"/>
                          </a:solidFill>
                          <a:effectLst/>
                          <a:latin typeface="Tenorite" panose="00000500000000000000" pitchFamily="2" charset="0"/>
                        </a:rPr>
                        <a:t>SDMT Oral</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0800000" scaled="1"/>
                      <a:tileRect/>
                    </a:gradFill>
                  </a:tcPr>
                </a:tc>
                <a:tc>
                  <a:txBody>
                    <a:bodyPr/>
                    <a:lstStyle/>
                    <a:p>
                      <a:pPr algn="ctr" fontAlgn="b"/>
                      <a:r>
                        <a:rPr lang="en-US" sz="2800" b="1" u="none" strike="noStrike" dirty="0">
                          <a:solidFill>
                            <a:schemeClr val="tx1"/>
                          </a:solidFill>
                          <a:effectLst/>
                          <a:latin typeface="Tenorite" panose="00000500000000000000" pitchFamily="2" charset="0"/>
                        </a:rPr>
                        <a:t>.705**</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.623**</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.667**</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.690**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.838**</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.718**</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.790**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50223015"/>
                  </a:ext>
                </a:extLst>
              </a:tr>
              <a:tr h="1008704">
                <a:tc>
                  <a:txBody>
                    <a:bodyPr/>
                    <a:lstStyle/>
                    <a:p>
                      <a:pPr algn="ctr" fontAlgn="b"/>
                      <a:r>
                        <a:rPr lang="en-US" sz="2400" b="1" u="none" strike="noStrike" dirty="0">
                          <a:solidFill>
                            <a:schemeClr val="bg1"/>
                          </a:solidFill>
                          <a:effectLst/>
                          <a:latin typeface="Tenorite" panose="00000500000000000000" pitchFamily="2" charset="0"/>
                        </a:rPr>
                        <a:t>DKEFS Sorting Correct Sorts</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lin ang="10800000" scaled="1"/>
                      <a:tileRect/>
                    </a:gradFill>
                  </a:tcPr>
                </a:tc>
                <a:tc>
                  <a:txBody>
                    <a:bodyPr/>
                    <a:lstStyle/>
                    <a:p>
                      <a:pPr algn="ctr" fontAlgn="b"/>
                      <a:r>
                        <a:rPr lang="en-US" sz="2800" b="1" u="none" strike="noStrike" dirty="0">
                          <a:solidFill>
                            <a:schemeClr val="tx1"/>
                          </a:solidFill>
                          <a:effectLst/>
                          <a:latin typeface="Tenorite" panose="00000500000000000000" pitchFamily="2" charset="0"/>
                        </a:rPr>
                        <a:t>.633**</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.538**</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.599**</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.401**</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.575**</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i="1" u="none" strike="noStrike" dirty="0">
                          <a:solidFill>
                            <a:schemeClr val="tx1"/>
                          </a:solidFill>
                          <a:effectLst/>
                          <a:latin typeface="Tenorite" panose="00000500000000000000" pitchFamily="2" charset="0"/>
                        </a:rPr>
                        <a:t>.617**</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.620**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63027506"/>
                  </a:ext>
                </a:extLst>
              </a:tr>
              <a:tr h="1068877">
                <a:tc>
                  <a:txBody>
                    <a:bodyPr/>
                    <a:lstStyle/>
                    <a:p>
                      <a:pPr algn="ctr" fontAlgn="b"/>
                      <a:r>
                        <a:rPr lang="en-US" sz="2400" b="1" u="none" strike="noStrike" dirty="0">
                          <a:solidFill>
                            <a:schemeClr val="bg1"/>
                          </a:solidFill>
                          <a:effectLst/>
                          <a:latin typeface="Tenorite" panose="00000500000000000000" pitchFamily="2" charset="0"/>
                        </a:rPr>
                        <a:t>DKEFS Sorting Description Score</a:t>
                      </a:r>
                      <a:endParaRPr lang="en-US" sz="2400" b="1" i="0" u="none" strike="noStrike" dirty="0">
                        <a:solidFill>
                          <a:schemeClr val="bg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gs>
                        <a:gs pos="56000">
                          <a:schemeClr val="accent2"/>
                        </a:gs>
                        <a:gs pos="35000">
                          <a:schemeClr val="accent2"/>
                        </a:gs>
                        <a:gs pos="100000">
                          <a:schemeClr val="tx2"/>
                        </a:gs>
                      </a:gsLst>
                      <a:path path="circle">
                        <a:fillToRect l="100000" t="100000"/>
                      </a:path>
                      <a:tileRect r="-100000" b="-100000"/>
                    </a:gradFill>
                  </a:tcPr>
                </a:tc>
                <a:tc>
                  <a:txBody>
                    <a:bodyPr/>
                    <a:lstStyle/>
                    <a:p>
                      <a:pPr algn="ctr" fontAlgn="b"/>
                      <a:r>
                        <a:rPr lang="en-US" sz="2800" b="1" u="none" strike="noStrike" dirty="0">
                          <a:solidFill>
                            <a:schemeClr val="tx1"/>
                          </a:solidFill>
                          <a:effectLst/>
                          <a:latin typeface="Tenorite" panose="00000500000000000000" pitchFamily="2" charset="0"/>
                        </a:rPr>
                        <a:t>.622**</a:t>
                      </a:r>
                      <a:endParaRPr lang="en-US" sz="2800" b="1"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.504**</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.590**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.373**</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.550**</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.629**</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800" b="1" u="none" strike="noStrike" dirty="0">
                          <a:solidFill>
                            <a:schemeClr val="tx1"/>
                          </a:solidFill>
                          <a:effectLst/>
                          <a:latin typeface="Tenorite" panose="00000500000000000000" pitchFamily="2" charset="0"/>
                        </a:rPr>
                        <a:t>.578**</a:t>
                      </a:r>
                      <a:endParaRPr lang="en-US" sz="2800" b="1"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39577266"/>
                  </a:ext>
                </a:extLst>
              </a:tr>
            </a:tbl>
          </a:graphicData>
        </a:graphic>
      </p:graphicFrame>
      <p:sp>
        <p:nvSpPr>
          <p:cNvPr id="30" name="Rectangle 29">
            <a:extLst>
              <a:ext uri="{FF2B5EF4-FFF2-40B4-BE49-F238E27FC236}">
                <a16:creationId xmlns:a16="http://schemas.microsoft.com/office/drawing/2014/main" id="{D9A16066-013D-4ABB-9342-CB731B8A89CE}"/>
              </a:ext>
            </a:extLst>
          </p:cNvPr>
          <p:cNvSpPr/>
          <p:nvPr/>
        </p:nvSpPr>
        <p:spPr>
          <a:xfrm>
            <a:off x="9498344" y="3478478"/>
            <a:ext cx="258769" cy="42976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D1ED69B7-BE70-4888-988F-10A4E94AE016}"/>
              </a:ext>
            </a:extLst>
          </p:cNvPr>
          <p:cNvSpPr/>
          <p:nvPr/>
        </p:nvSpPr>
        <p:spPr>
          <a:xfrm>
            <a:off x="28713852" y="19483377"/>
            <a:ext cx="8265498" cy="1179804"/>
          </a:xfrm>
          <a:prstGeom prst="roundRect">
            <a:avLst/>
          </a:prstGeom>
          <a:gradFill flip="none" rotWithShape="1">
            <a:gsLst>
              <a:gs pos="22000">
                <a:srgbClr val="41B6E6"/>
              </a:gs>
              <a:gs pos="100000">
                <a:schemeClr val="accent2"/>
              </a:gs>
              <a:gs pos="66000">
                <a:schemeClr val="accent2"/>
              </a:gs>
              <a:gs pos="5000">
                <a:schemeClr val="tx2"/>
              </a:gs>
              <a:gs pos="39000">
                <a:srgbClr val="41B6E6"/>
              </a:gs>
              <a:gs pos="82000">
                <a:schemeClr val="accent2"/>
              </a:gs>
            </a:gsLst>
            <a:lin ang="0" scaled="0"/>
            <a:tileRect/>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Tenorite" panose="00000500000000000000" pitchFamily="2" charset="0"/>
              </a:rPr>
              <a:t>SCAN QR CODE FOR MORE INFO</a:t>
            </a:r>
          </a:p>
        </p:txBody>
      </p:sp>
      <p:sp>
        <p:nvSpPr>
          <p:cNvPr id="8" name="TextBox 7">
            <a:extLst>
              <a:ext uri="{FF2B5EF4-FFF2-40B4-BE49-F238E27FC236}">
                <a16:creationId xmlns:a16="http://schemas.microsoft.com/office/drawing/2014/main" id="{EC243931-A469-4899-99B7-1C35535A219E}"/>
              </a:ext>
            </a:extLst>
          </p:cNvPr>
          <p:cNvSpPr txBox="1"/>
          <p:nvPr/>
        </p:nvSpPr>
        <p:spPr>
          <a:xfrm>
            <a:off x="28611035" y="3781841"/>
            <a:ext cx="8423646" cy="585097"/>
          </a:xfrm>
          <a:prstGeom prst="rect">
            <a:avLst/>
          </a:prstGeom>
          <a:noFill/>
        </p:spPr>
        <p:txBody>
          <a:bodyPr wrap="square" rtlCol="0">
            <a:spAutoFit/>
          </a:bodyPr>
          <a:lstStyle/>
          <a:p>
            <a:pPr>
              <a:lnSpc>
                <a:spcPts val="4200"/>
              </a:lnSpc>
              <a:spcAft>
                <a:spcPts val="768"/>
              </a:spcAft>
              <a:defRPr/>
            </a:pPr>
            <a:r>
              <a:rPr lang="en-US" sz="2800" b="1" dirty="0">
                <a:solidFill>
                  <a:srgbClr val="005BBB"/>
                </a:solidFill>
                <a:latin typeface="Avenir Next LT Pro Demi" panose="020B0704020202020204" pitchFamily="34" charset="0"/>
              </a:rPr>
              <a:t>BAC App iPad Modules</a:t>
            </a:r>
          </a:p>
        </p:txBody>
      </p:sp>
      <p:sp>
        <p:nvSpPr>
          <p:cNvPr id="26" name="TextBox 25">
            <a:extLst>
              <a:ext uri="{FF2B5EF4-FFF2-40B4-BE49-F238E27FC236}">
                <a16:creationId xmlns:a16="http://schemas.microsoft.com/office/drawing/2014/main" id="{C14FC920-3D61-4A02-B9E0-B45423F16C4A}"/>
              </a:ext>
            </a:extLst>
          </p:cNvPr>
          <p:cNvSpPr txBox="1"/>
          <p:nvPr/>
        </p:nvSpPr>
        <p:spPr>
          <a:xfrm>
            <a:off x="28988903" y="6516782"/>
            <a:ext cx="2623166" cy="400110"/>
          </a:xfrm>
          <a:prstGeom prst="rect">
            <a:avLst/>
          </a:prstGeom>
          <a:noFill/>
        </p:spPr>
        <p:txBody>
          <a:bodyPr wrap="square" rtlCol="0">
            <a:spAutoFit/>
          </a:bodyPr>
          <a:lstStyle/>
          <a:p>
            <a:pPr algn="ctr"/>
            <a:r>
              <a:rPr lang="en-US" sz="2000" b="1" dirty="0">
                <a:solidFill>
                  <a:schemeClr val="bg1"/>
                </a:solidFill>
                <a:latin typeface="Tenorite" panose="00000500000000000000" pitchFamily="2" charset="0"/>
              </a:rPr>
              <a:t>Verbal Memory (VM)</a:t>
            </a:r>
          </a:p>
        </p:txBody>
      </p:sp>
      <p:sp>
        <p:nvSpPr>
          <p:cNvPr id="28" name="TextBox 27">
            <a:extLst>
              <a:ext uri="{FF2B5EF4-FFF2-40B4-BE49-F238E27FC236}">
                <a16:creationId xmlns:a16="http://schemas.microsoft.com/office/drawing/2014/main" id="{A6F25CD9-6BE0-482F-88FA-A5F005499806}"/>
              </a:ext>
            </a:extLst>
          </p:cNvPr>
          <p:cNvSpPr txBox="1"/>
          <p:nvPr/>
        </p:nvSpPr>
        <p:spPr>
          <a:xfrm>
            <a:off x="31637470" y="6539866"/>
            <a:ext cx="2630705" cy="400110"/>
          </a:xfrm>
          <a:prstGeom prst="rect">
            <a:avLst/>
          </a:prstGeom>
          <a:noFill/>
        </p:spPr>
        <p:txBody>
          <a:bodyPr wrap="square" rtlCol="0">
            <a:spAutoFit/>
          </a:bodyPr>
          <a:lstStyle/>
          <a:p>
            <a:pPr algn="ctr"/>
            <a:r>
              <a:rPr lang="en-US" sz="2000" b="1" dirty="0">
                <a:solidFill>
                  <a:schemeClr val="bg1"/>
                </a:solidFill>
                <a:latin typeface="Tenorite" panose="00000500000000000000" pitchFamily="2" charset="0"/>
              </a:rPr>
              <a:t>Digit Sequencing (DS)</a:t>
            </a:r>
          </a:p>
        </p:txBody>
      </p:sp>
      <p:sp>
        <p:nvSpPr>
          <p:cNvPr id="29" name="TextBox 28">
            <a:extLst>
              <a:ext uri="{FF2B5EF4-FFF2-40B4-BE49-F238E27FC236}">
                <a16:creationId xmlns:a16="http://schemas.microsoft.com/office/drawing/2014/main" id="{EDC1D38B-504E-479B-900B-2A82901A2213}"/>
              </a:ext>
            </a:extLst>
          </p:cNvPr>
          <p:cNvSpPr txBox="1"/>
          <p:nvPr/>
        </p:nvSpPr>
        <p:spPr>
          <a:xfrm>
            <a:off x="34412552" y="6539866"/>
            <a:ext cx="2374549" cy="400110"/>
          </a:xfrm>
          <a:prstGeom prst="rect">
            <a:avLst/>
          </a:prstGeom>
          <a:noFill/>
        </p:spPr>
        <p:txBody>
          <a:bodyPr wrap="square" rtlCol="0">
            <a:spAutoFit/>
          </a:bodyPr>
          <a:lstStyle/>
          <a:p>
            <a:pPr algn="ctr"/>
            <a:r>
              <a:rPr lang="en-US" sz="2000" b="1" dirty="0">
                <a:solidFill>
                  <a:schemeClr val="bg1"/>
                </a:solidFill>
                <a:latin typeface="Tenorite" panose="00000500000000000000" pitchFamily="2" charset="0"/>
              </a:rPr>
              <a:t>Token Motor (TM)</a:t>
            </a:r>
          </a:p>
        </p:txBody>
      </p:sp>
      <p:pic>
        <p:nvPicPr>
          <p:cNvPr id="2" name="Picture 1">
            <a:extLst>
              <a:ext uri="{FF2B5EF4-FFF2-40B4-BE49-F238E27FC236}">
                <a16:creationId xmlns:a16="http://schemas.microsoft.com/office/drawing/2014/main" id="{8D4475BB-EB9F-4035-B8BC-99EC125014E4}"/>
              </a:ext>
            </a:extLst>
          </p:cNvPr>
          <p:cNvPicPr>
            <a:picLocks noChangeAspect="1"/>
          </p:cNvPicPr>
          <p:nvPr/>
        </p:nvPicPr>
        <p:blipFill>
          <a:blip r:embed="rId5"/>
          <a:stretch>
            <a:fillRect/>
          </a:stretch>
        </p:blipFill>
        <p:spPr>
          <a:xfrm>
            <a:off x="28611035" y="4492349"/>
            <a:ext cx="8471133" cy="4858151"/>
          </a:xfrm>
          <a:prstGeom prst="rect">
            <a:avLst/>
          </a:prstGeom>
        </p:spPr>
      </p:pic>
      <p:graphicFrame>
        <p:nvGraphicFramePr>
          <p:cNvPr id="10" name="Table 9">
            <a:extLst>
              <a:ext uri="{FF2B5EF4-FFF2-40B4-BE49-F238E27FC236}">
                <a16:creationId xmlns:a16="http://schemas.microsoft.com/office/drawing/2014/main" id="{558F1450-0F2A-459A-B6C6-5965A0F8B7D7}"/>
              </a:ext>
            </a:extLst>
          </p:cNvPr>
          <p:cNvGraphicFramePr>
            <a:graphicFrameLocks noGrp="1"/>
          </p:cNvGraphicFramePr>
          <p:nvPr>
            <p:extLst>
              <p:ext uri="{D42A27DB-BD31-4B8C-83A1-F6EECF244321}">
                <p14:modId xmlns:p14="http://schemas.microsoft.com/office/powerpoint/2010/main" val="2420729747"/>
              </p:ext>
            </p:extLst>
          </p:nvPr>
        </p:nvGraphicFramePr>
        <p:xfrm>
          <a:off x="33337500" y="13125450"/>
          <a:ext cx="208280" cy="267018"/>
        </p:xfrm>
        <a:graphic>
          <a:graphicData uri="http://schemas.openxmlformats.org/drawingml/2006/table">
            <a:tbl>
              <a:tblPr/>
              <a:tblGrid>
                <a:gridCol w="208280">
                  <a:extLst>
                    <a:ext uri="{9D8B030D-6E8A-4147-A177-3AD203B41FA5}">
                      <a16:colId xmlns:a16="http://schemas.microsoft.com/office/drawing/2014/main" val="1094795988"/>
                    </a:ext>
                  </a:extLst>
                </a:gridCol>
              </a:tblGrid>
              <a:tr h="0">
                <a:tc>
                  <a:txBody>
                    <a:bodyPr/>
                    <a:lstStyle/>
                    <a:p>
                      <a:endParaRPr lang="en-US" dirty="0"/>
                    </a:p>
                  </a:txBody>
                  <a:tcPr>
                    <a:lnL w="12700" cmpd="sng">
                      <a:solidFill>
                        <a:schemeClr val="bg1"/>
                      </a:solidFill>
                      <a:prstDash val="solid"/>
                    </a:lnL>
                    <a:lnR w="12700" cmpd="sng">
                      <a:solidFill>
                        <a:schemeClr val="bg1"/>
                      </a:solidFill>
                      <a:prstDash val="solid"/>
                    </a:lnR>
                    <a:lnT w="12700" cmpd="sng">
                      <a:solidFill>
                        <a:schemeClr val="bg1"/>
                      </a:solidFill>
                      <a:prstDash val="solid"/>
                    </a:lnT>
                    <a:lnB w="12700" cmpd="sng">
                      <a:solidFill>
                        <a:schemeClr val="bg1"/>
                      </a:solidFill>
                      <a:prstDash val="solid"/>
                    </a:lnB>
                  </a:tcPr>
                </a:tc>
                <a:extLst>
                  <a:ext uri="{0D108BD9-81ED-4DB2-BD59-A6C34878D82A}">
                    <a16:rowId xmlns:a16="http://schemas.microsoft.com/office/drawing/2014/main" val="1873071199"/>
                  </a:ext>
                </a:extLst>
              </a:tr>
            </a:tbl>
          </a:graphicData>
        </a:graphic>
      </p:graphicFrame>
      <p:sp>
        <p:nvSpPr>
          <p:cNvPr id="34" name="Results Textbox">
            <a:extLst>
              <a:ext uri="{FF2B5EF4-FFF2-40B4-BE49-F238E27FC236}">
                <a16:creationId xmlns:a16="http://schemas.microsoft.com/office/drawing/2014/main" id="{F7D8EC76-A5DA-42B7-9817-E347276DE0FA}"/>
              </a:ext>
            </a:extLst>
          </p:cNvPr>
          <p:cNvSpPr txBox="1"/>
          <p:nvPr/>
        </p:nvSpPr>
        <p:spPr>
          <a:xfrm>
            <a:off x="28611035" y="17431275"/>
            <a:ext cx="8263651" cy="1207254"/>
          </a:xfrm>
          <a:prstGeom prst="rect">
            <a:avLst/>
          </a:prstGeom>
          <a:solidFill>
            <a:schemeClr val="bg1">
              <a:alpha val="63000"/>
            </a:schemeClr>
          </a:solidFill>
          <a:effectLst/>
        </p:spPr>
        <p:txBody>
          <a:bodyPr wrap="square">
            <a:spAutoFit/>
          </a:bodyPr>
          <a:lstStyle/>
          <a:p>
            <a:pPr>
              <a:lnSpc>
                <a:spcPts val="4200"/>
              </a:lnSpc>
              <a:spcAft>
                <a:spcPts val="768"/>
              </a:spcAft>
              <a:defRPr/>
            </a:pPr>
            <a:r>
              <a:rPr lang="en-US" sz="3000" b="1" dirty="0">
                <a:solidFill>
                  <a:srgbClr val="005BBB"/>
                </a:solidFill>
                <a:latin typeface="Avenir Next LT Pro Demi" panose="020B0704020202020204" pitchFamily="34" charset="0"/>
              </a:rPr>
              <a:t>Conclusion</a:t>
            </a:r>
          </a:p>
          <a:p>
            <a:pPr marL="0" marR="0">
              <a:lnSpc>
                <a:spcPts val="4200"/>
              </a:lnSpc>
              <a:spcBef>
                <a:spcPts val="0"/>
              </a:spcBef>
              <a:spcAft>
                <a:spcPts val="0"/>
              </a:spcAft>
            </a:pPr>
            <a:r>
              <a:rPr lang="en-US" sz="2200" dirty="0">
                <a:effectLst/>
                <a:latin typeface="Avenir Next LT Pro Demi" panose="020B0704020202020204" pitchFamily="34" charset="0"/>
                <a:ea typeface="Calibri" panose="020F0502020204030204" pitchFamily="34" charset="0"/>
                <a:cs typeface="Arial" panose="020B0604020202020204" pitchFamily="34" charset="0"/>
              </a:rPr>
              <a:t>The results show the BAC App is valid and reliable in MS.</a:t>
            </a:r>
          </a:p>
        </p:txBody>
      </p:sp>
    </p:spTree>
    <p:extLst>
      <p:ext uri="{BB962C8B-B14F-4D97-AF65-F5344CB8AC3E}">
        <p14:creationId xmlns:p14="http://schemas.microsoft.com/office/powerpoint/2010/main" val="4009526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C7AD72-AFD5-4D8D-9D91-11BF87E86CB5}"/>
              </a:ext>
            </a:extLst>
          </p:cNvPr>
          <p:cNvSpPr/>
          <p:nvPr/>
        </p:nvSpPr>
        <p:spPr>
          <a:xfrm>
            <a:off x="0" y="3451067"/>
            <a:ext cx="18321744" cy="2643923"/>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9D2F0FD-77D4-442E-BB24-DA532D1AF770}"/>
              </a:ext>
            </a:extLst>
          </p:cNvPr>
          <p:cNvSpPr txBox="1"/>
          <p:nvPr/>
        </p:nvSpPr>
        <p:spPr>
          <a:xfrm>
            <a:off x="3637994" y="4011968"/>
            <a:ext cx="8813982" cy="1161574"/>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r>
              <a:rPr lang="en-US" sz="6600" dirty="0">
                <a:solidFill>
                  <a:schemeClr val="bg1"/>
                </a:solidFill>
                <a:latin typeface="Avenir Next LT Pro Demi" panose="020B0704020202020204" pitchFamily="34" charset="0"/>
              </a:rPr>
              <a:t>Introduction to BAC</a:t>
            </a:r>
          </a:p>
        </p:txBody>
      </p:sp>
      <p:sp>
        <p:nvSpPr>
          <p:cNvPr id="4" name="Rectangle: Rounded Corners 3">
            <a:extLst>
              <a:ext uri="{FF2B5EF4-FFF2-40B4-BE49-F238E27FC236}">
                <a16:creationId xmlns:a16="http://schemas.microsoft.com/office/drawing/2014/main" id="{E15D1400-E2F3-45C8-9DD2-BC3DE914F410}"/>
              </a:ext>
            </a:extLst>
          </p:cNvPr>
          <p:cNvSpPr/>
          <p:nvPr/>
        </p:nvSpPr>
        <p:spPr>
          <a:xfrm>
            <a:off x="18120066" y="3475166"/>
            <a:ext cx="258768" cy="26151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C3C4A1D-7A9A-4938-8866-D4BD6E5FA2EA}"/>
              </a:ext>
            </a:extLst>
          </p:cNvPr>
          <p:cNvSpPr/>
          <p:nvPr/>
        </p:nvSpPr>
        <p:spPr>
          <a:xfrm>
            <a:off x="475337" y="3029343"/>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 company name&#10;&#10;Description automatically generated">
            <a:extLst>
              <a:ext uri="{FF2B5EF4-FFF2-40B4-BE49-F238E27FC236}">
                <a16:creationId xmlns:a16="http://schemas.microsoft.com/office/drawing/2014/main" id="{42A48B94-F0FA-478B-ABE3-C26B8E757CA1}"/>
              </a:ext>
            </a:extLst>
          </p:cNvPr>
          <p:cNvPicPr>
            <a:picLocks noChangeAspect="1"/>
          </p:cNvPicPr>
          <p:nvPr/>
        </p:nvPicPr>
        <p:blipFill>
          <a:blip r:embed="rId2"/>
          <a:stretch>
            <a:fillRect/>
          </a:stretch>
        </p:blipFill>
        <p:spPr>
          <a:xfrm>
            <a:off x="589517" y="3134684"/>
            <a:ext cx="2458960" cy="2458960"/>
          </a:xfrm>
          <a:prstGeom prst="rect">
            <a:avLst/>
          </a:prstGeom>
        </p:spPr>
      </p:pic>
      <p:sp>
        <p:nvSpPr>
          <p:cNvPr id="8" name="Poster Title">
            <a:extLst>
              <a:ext uri="{FF2B5EF4-FFF2-40B4-BE49-F238E27FC236}">
                <a16:creationId xmlns:a16="http://schemas.microsoft.com/office/drawing/2014/main" id="{C9ABA26E-5893-4FAC-B0AA-4359D3D37AF2}"/>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sp>
        <p:nvSpPr>
          <p:cNvPr id="10" name="Introduction Textbox">
            <a:extLst>
              <a:ext uri="{FF2B5EF4-FFF2-40B4-BE49-F238E27FC236}">
                <a16:creationId xmlns:a16="http://schemas.microsoft.com/office/drawing/2014/main" id="{796A3428-0DAF-4DDE-9D66-4FD7CABE64DA}"/>
              </a:ext>
            </a:extLst>
          </p:cNvPr>
          <p:cNvSpPr txBox="1">
            <a:spLocks noChangeArrowheads="1"/>
          </p:cNvSpPr>
          <p:nvPr/>
        </p:nvSpPr>
        <p:spPr bwMode="auto">
          <a:xfrm>
            <a:off x="589516" y="6837923"/>
            <a:ext cx="17913017" cy="11449416"/>
          </a:xfrm>
          <a:prstGeom prst="rect">
            <a:avLst/>
          </a:prstGeom>
          <a:solidFill>
            <a:schemeClr val="bg1">
              <a:alpha val="63000"/>
            </a:schemeClr>
          </a:solidFill>
          <a:ln>
            <a:no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marL="342900" indent="-342900">
              <a:lnSpc>
                <a:spcPct val="200000"/>
              </a:lnSpc>
              <a:buFont typeface="Arial" panose="020B0604020202020204" pitchFamily="34" charset="0"/>
              <a:buChar char="•"/>
            </a:pPr>
            <a:r>
              <a:rPr lang="en-US" sz="3400" dirty="0">
                <a:effectLst/>
                <a:latin typeface="Avenir Next LT Pro Demi" panose="020B0704020202020204" pitchFamily="34" charset="0"/>
                <a:ea typeface="Calibri" panose="020F0502020204030204" pitchFamily="34" charset="0"/>
                <a:cs typeface="Arial" panose="020B0604020202020204" pitchFamily="34" charset="0"/>
              </a:rPr>
              <a:t>The Brief Assessment of Cognition (BAC) is a standardized iPad-platform battery encompassing verbal and visual spatial memory, working memory, processing speed, verbal fluency, executive function, and hand dexterity.</a:t>
            </a:r>
          </a:p>
          <a:p>
            <a:pPr marL="342900" indent="-342900">
              <a:lnSpc>
                <a:spcPct val="200000"/>
              </a:lnSpc>
              <a:buFont typeface="Arial" panose="020B0604020202020204" pitchFamily="34" charset="0"/>
              <a:buChar char="•"/>
            </a:pPr>
            <a:endParaRPr lang="en-US" sz="3400" dirty="0">
              <a:effectLst/>
              <a:latin typeface="Avenir Next LT Pro Demi" panose="020B0704020202020204" pitchFamily="34" charset="0"/>
              <a:ea typeface="Calibri" panose="020F0502020204030204" pitchFamily="34" charset="0"/>
              <a:cs typeface="Arial" panose="020B0604020202020204" pitchFamily="34" charset="0"/>
            </a:endParaRPr>
          </a:p>
          <a:p>
            <a:pPr marL="342900" indent="-342900">
              <a:lnSpc>
                <a:spcPct val="200000"/>
              </a:lnSpc>
              <a:buFont typeface="Arial" panose="020B0604020202020204" pitchFamily="34" charset="0"/>
              <a:buChar char="•"/>
            </a:pPr>
            <a:r>
              <a:rPr lang="en-US" sz="3400" dirty="0">
                <a:effectLst/>
                <a:latin typeface="Avenir Next LT Pro Demi" panose="020B0704020202020204" pitchFamily="34" charset="0"/>
                <a:ea typeface="Calibri" panose="020F0502020204030204" pitchFamily="34" charset="0"/>
                <a:cs typeface="Arial" panose="020B0604020202020204" pitchFamily="34" charset="0"/>
              </a:rPr>
              <a:t>The BAC is mostly automated, requiring less involvement from a technician and less administration time (30 minutes) compared to conventional neuropsychological testing (NPT). </a:t>
            </a:r>
          </a:p>
          <a:p>
            <a:pPr marL="342900" indent="-342900">
              <a:lnSpc>
                <a:spcPct val="200000"/>
              </a:lnSpc>
              <a:buFont typeface="Arial" panose="020B0604020202020204" pitchFamily="34" charset="0"/>
              <a:buChar char="•"/>
            </a:pPr>
            <a:endParaRPr lang="en-US" sz="3400" dirty="0">
              <a:effectLst/>
              <a:latin typeface="Avenir Next LT Pro Demi" panose="020B0704020202020204" pitchFamily="34" charset="0"/>
              <a:ea typeface="Calibri" panose="020F0502020204030204" pitchFamily="34" charset="0"/>
              <a:cs typeface="Arial" panose="020B0604020202020204" pitchFamily="34" charset="0"/>
            </a:endParaRPr>
          </a:p>
          <a:p>
            <a:pPr marL="342900" indent="-342900">
              <a:lnSpc>
                <a:spcPct val="200000"/>
              </a:lnSpc>
              <a:buFont typeface="Arial" panose="020B0604020202020204" pitchFamily="34" charset="0"/>
              <a:buChar char="•"/>
            </a:pPr>
            <a:r>
              <a:rPr lang="en-US" sz="3400" dirty="0">
                <a:effectLst/>
                <a:latin typeface="Avenir Next LT Pro Demi" panose="020B0704020202020204" pitchFamily="34" charset="0"/>
                <a:ea typeface="Calibri" panose="020F0502020204030204" pitchFamily="34" charset="0"/>
                <a:cs typeface="Arial" panose="020B0604020202020204" pitchFamily="34" charset="0"/>
              </a:rPr>
              <a:t>The BAC was previously validated in healthy adults, older adults with cognitive complaints, and individuals with schizophrenia. It is currently unknown if the BAC is valid and reliable in multiple sclerosis (MS).</a:t>
            </a:r>
            <a:endParaRPr lang="en-US" altLang="en-US" sz="3400" dirty="0">
              <a:latin typeface="Avenir Next LT Pro Demi" panose="020B0704020202020204" pitchFamily="34" charset="0"/>
              <a:ea typeface="Arial" charset="0"/>
            </a:endParaRPr>
          </a:p>
        </p:txBody>
      </p:sp>
      <p:pic>
        <p:nvPicPr>
          <p:cNvPr id="17" name="Picture 10" descr="A Computerized Functional Skills Assessment and Training Program Targeting  Technology Based Everyday Functional Skills | Protocol">
            <a:extLst>
              <a:ext uri="{FF2B5EF4-FFF2-40B4-BE49-F238E27FC236}">
                <a16:creationId xmlns:a16="http://schemas.microsoft.com/office/drawing/2014/main" id="{322A7F61-10D9-45BF-8825-7AD91D81DB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95" r="46875" b="-1445"/>
          <a:stretch/>
        </p:blipFill>
        <p:spPr bwMode="auto">
          <a:xfrm>
            <a:off x="31600748" y="21648165"/>
            <a:ext cx="5536618" cy="431594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418AF3A4-E975-4BE8-8C8E-4F56551A2432}"/>
              </a:ext>
            </a:extLst>
          </p:cNvPr>
          <p:cNvSpPr/>
          <p:nvPr/>
        </p:nvSpPr>
        <p:spPr>
          <a:xfrm>
            <a:off x="31651558" y="23459275"/>
            <a:ext cx="390525" cy="528638"/>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ysClr val="windowText" lastClr="000000"/>
              </a:solidFill>
            </a:endParaRPr>
          </a:p>
        </p:txBody>
      </p:sp>
      <p:sp>
        <p:nvSpPr>
          <p:cNvPr id="12" name="Rectangle: Rounded Corners 11">
            <a:extLst>
              <a:ext uri="{FF2B5EF4-FFF2-40B4-BE49-F238E27FC236}">
                <a16:creationId xmlns:a16="http://schemas.microsoft.com/office/drawing/2014/main" id="{DCD326EC-D1AD-496F-9B62-119D5718A32A}"/>
              </a:ext>
            </a:extLst>
          </p:cNvPr>
          <p:cNvSpPr/>
          <p:nvPr/>
        </p:nvSpPr>
        <p:spPr>
          <a:xfrm>
            <a:off x="31772250" y="21849073"/>
            <a:ext cx="5167032" cy="3845775"/>
          </a:xfrm>
          <a:prstGeom prst="roundRect">
            <a:avLst>
              <a:gd name="adj" fmla="val 329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34" name="Picture 10" descr="A Computerized Functional Skills Assessment and Training Program Targeting  Technology Based Everyday Functional Skills | Protocol">
            <a:extLst>
              <a:ext uri="{FF2B5EF4-FFF2-40B4-BE49-F238E27FC236}">
                <a16:creationId xmlns:a16="http://schemas.microsoft.com/office/drawing/2014/main" id="{6DE8FF70-E14D-484C-9191-D4EAA48498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1" t="21525" r="52162" b="11081"/>
          <a:stretch/>
        </p:blipFill>
        <p:spPr bwMode="auto">
          <a:xfrm>
            <a:off x="32258471" y="22083052"/>
            <a:ext cx="4464423" cy="32810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4D6784F-4352-4FA6-B46B-549F6AB3177A}"/>
              </a:ext>
            </a:extLst>
          </p:cNvPr>
          <p:cNvPicPr>
            <a:picLocks noChangeAspect="1"/>
          </p:cNvPicPr>
          <p:nvPr/>
        </p:nvPicPr>
        <p:blipFill>
          <a:blip r:embed="rId4"/>
          <a:stretch>
            <a:fillRect/>
          </a:stretch>
        </p:blipFill>
        <p:spPr>
          <a:xfrm>
            <a:off x="31566971" y="27132460"/>
            <a:ext cx="5535648" cy="4316342"/>
          </a:xfrm>
          <a:prstGeom prst="rect">
            <a:avLst/>
          </a:prstGeom>
        </p:spPr>
      </p:pic>
      <p:pic>
        <p:nvPicPr>
          <p:cNvPr id="16" name="Picture 15">
            <a:extLst>
              <a:ext uri="{FF2B5EF4-FFF2-40B4-BE49-F238E27FC236}">
                <a16:creationId xmlns:a16="http://schemas.microsoft.com/office/drawing/2014/main" id="{CD4AACBF-D387-40EB-955B-91449528C285}"/>
              </a:ext>
            </a:extLst>
          </p:cNvPr>
          <p:cNvPicPr>
            <a:picLocks noChangeAspect="1"/>
          </p:cNvPicPr>
          <p:nvPr/>
        </p:nvPicPr>
        <p:blipFill>
          <a:blip r:embed="rId5"/>
          <a:stretch>
            <a:fillRect/>
          </a:stretch>
        </p:blipFill>
        <p:spPr>
          <a:xfrm>
            <a:off x="25277177" y="27091418"/>
            <a:ext cx="5535648" cy="4316342"/>
          </a:xfrm>
          <a:prstGeom prst="rect">
            <a:avLst/>
          </a:prstGeom>
        </p:spPr>
      </p:pic>
      <p:sp>
        <p:nvSpPr>
          <p:cNvPr id="18" name="Oval 17">
            <a:extLst>
              <a:ext uri="{FF2B5EF4-FFF2-40B4-BE49-F238E27FC236}">
                <a16:creationId xmlns:a16="http://schemas.microsoft.com/office/drawing/2014/main" id="{E3047933-6745-41D2-9228-CE93B3F5D73D}"/>
              </a:ext>
            </a:extLst>
          </p:cNvPr>
          <p:cNvSpPr/>
          <p:nvPr/>
        </p:nvSpPr>
        <p:spPr>
          <a:xfrm>
            <a:off x="33010822" y="23783899"/>
            <a:ext cx="525101" cy="516048"/>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482A197-DECD-4037-801C-C75FC5A6652B}"/>
              </a:ext>
            </a:extLst>
          </p:cNvPr>
          <p:cNvSpPr/>
          <p:nvPr/>
        </p:nvSpPr>
        <p:spPr>
          <a:xfrm>
            <a:off x="33016858" y="23230059"/>
            <a:ext cx="525101" cy="516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C37535D7-5CFB-4B91-98FB-C3B1EB60F830}"/>
              </a:ext>
            </a:extLst>
          </p:cNvPr>
          <p:cNvSpPr/>
          <p:nvPr/>
        </p:nvSpPr>
        <p:spPr>
          <a:xfrm>
            <a:off x="32355111" y="23783899"/>
            <a:ext cx="525101" cy="51604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F0B6232-2544-4B82-9B48-A3FA33905DA1}"/>
              </a:ext>
            </a:extLst>
          </p:cNvPr>
          <p:cNvSpPr/>
          <p:nvPr/>
        </p:nvSpPr>
        <p:spPr>
          <a:xfrm>
            <a:off x="34758661" y="23784303"/>
            <a:ext cx="525101" cy="51604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29866BD7-8607-42DC-BC8C-FA8D1A20FBF9}"/>
              </a:ext>
            </a:extLst>
          </p:cNvPr>
          <p:cNvSpPr/>
          <p:nvPr/>
        </p:nvSpPr>
        <p:spPr>
          <a:xfrm>
            <a:off x="35414372" y="23789721"/>
            <a:ext cx="525101" cy="516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F8A2B5A5-4581-4E79-9AD3-0DE7EEC7D2A8}"/>
              </a:ext>
            </a:extLst>
          </p:cNvPr>
          <p:cNvSpPr/>
          <p:nvPr/>
        </p:nvSpPr>
        <p:spPr>
          <a:xfrm>
            <a:off x="36044413" y="23783899"/>
            <a:ext cx="525101" cy="516048"/>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0604D59-D2DF-42AA-A17A-E480EB9E09FA}"/>
              </a:ext>
            </a:extLst>
          </p:cNvPr>
          <p:cNvSpPr txBox="1"/>
          <p:nvPr/>
        </p:nvSpPr>
        <p:spPr>
          <a:xfrm>
            <a:off x="32066449" y="27650090"/>
            <a:ext cx="2017058" cy="1754326"/>
          </a:xfrm>
          <a:prstGeom prst="rect">
            <a:avLst/>
          </a:prstGeom>
          <a:noFill/>
        </p:spPr>
        <p:txBody>
          <a:bodyPr wrap="square" rtlCol="0">
            <a:spAutoFit/>
          </a:bodyPr>
          <a:lstStyle/>
          <a:p>
            <a:pPr algn="ctr"/>
            <a:r>
              <a:rPr lang="en-US" sz="2800" u="sng" dirty="0"/>
              <a:t>Letter</a:t>
            </a:r>
          </a:p>
          <a:p>
            <a:pPr algn="ctr"/>
            <a:r>
              <a:rPr lang="en-US" sz="2000" dirty="0"/>
              <a:t>Fellow</a:t>
            </a:r>
          </a:p>
          <a:p>
            <a:pPr algn="ctr"/>
            <a:r>
              <a:rPr lang="en-US" sz="2000" dirty="0"/>
              <a:t>Far</a:t>
            </a:r>
          </a:p>
          <a:p>
            <a:pPr algn="ctr"/>
            <a:r>
              <a:rPr lang="en-US" sz="2000" dirty="0"/>
              <a:t>Fetch</a:t>
            </a:r>
          </a:p>
          <a:p>
            <a:pPr algn="ctr"/>
            <a:r>
              <a:rPr lang="en-US" sz="2000" dirty="0"/>
              <a:t>Flip</a:t>
            </a:r>
          </a:p>
        </p:txBody>
      </p:sp>
      <p:sp>
        <p:nvSpPr>
          <p:cNvPr id="31" name="TextBox 30">
            <a:extLst>
              <a:ext uri="{FF2B5EF4-FFF2-40B4-BE49-F238E27FC236}">
                <a16:creationId xmlns:a16="http://schemas.microsoft.com/office/drawing/2014/main" id="{75BB16C4-D713-49BF-B7C3-A35086276067}"/>
              </a:ext>
            </a:extLst>
          </p:cNvPr>
          <p:cNvSpPr txBox="1"/>
          <p:nvPr/>
        </p:nvSpPr>
        <p:spPr>
          <a:xfrm>
            <a:off x="34405843" y="27650181"/>
            <a:ext cx="2017058" cy="1754326"/>
          </a:xfrm>
          <a:prstGeom prst="rect">
            <a:avLst/>
          </a:prstGeom>
          <a:noFill/>
        </p:spPr>
        <p:txBody>
          <a:bodyPr wrap="square" rtlCol="0">
            <a:spAutoFit/>
          </a:bodyPr>
          <a:lstStyle/>
          <a:p>
            <a:pPr algn="ctr"/>
            <a:r>
              <a:rPr lang="en-US" sz="2800" u="sng" dirty="0"/>
              <a:t>Semantic</a:t>
            </a:r>
            <a:endParaRPr lang="en-US" sz="2800" dirty="0"/>
          </a:p>
          <a:p>
            <a:pPr algn="ctr"/>
            <a:r>
              <a:rPr lang="en-US" sz="2000" dirty="0"/>
              <a:t>Cow</a:t>
            </a:r>
          </a:p>
          <a:p>
            <a:pPr algn="ctr"/>
            <a:r>
              <a:rPr lang="en-US" sz="2000" dirty="0"/>
              <a:t>Dog</a:t>
            </a:r>
          </a:p>
          <a:p>
            <a:pPr algn="ctr"/>
            <a:r>
              <a:rPr lang="en-US" sz="2000" dirty="0"/>
              <a:t>Cat</a:t>
            </a:r>
          </a:p>
          <a:p>
            <a:pPr algn="ctr"/>
            <a:r>
              <a:rPr lang="en-US" sz="2000" dirty="0"/>
              <a:t>Bird</a:t>
            </a:r>
          </a:p>
        </p:txBody>
      </p:sp>
      <p:pic>
        <p:nvPicPr>
          <p:cNvPr id="33" name="Picture 32">
            <a:extLst>
              <a:ext uri="{FF2B5EF4-FFF2-40B4-BE49-F238E27FC236}">
                <a16:creationId xmlns:a16="http://schemas.microsoft.com/office/drawing/2014/main" id="{4906F5FA-EF83-4199-BE8C-8ED7D9D6F9FC}"/>
              </a:ext>
            </a:extLst>
          </p:cNvPr>
          <p:cNvPicPr>
            <a:picLocks noChangeAspect="1"/>
          </p:cNvPicPr>
          <p:nvPr/>
        </p:nvPicPr>
        <p:blipFill>
          <a:blip r:embed="rId5"/>
          <a:stretch>
            <a:fillRect/>
          </a:stretch>
        </p:blipFill>
        <p:spPr>
          <a:xfrm>
            <a:off x="25306255" y="21617547"/>
            <a:ext cx="5535648" cy="4316342"/>
          </a:xfrm>
          <a:prstGeom prst="rect">
            <a:avLst/>
          </a:prstGeom>
        </p:spPr>
      </p:pic>
      <p:pic>
        <p:nvPicPr>
          <p:cNvPr id="35" name="Picture 34">
            <a:extLst>
              <a:ext uri="{FF2B5EF4-FFF2-40B4-BE49-F238E27FC236}">
                <a16:creationId xmlns:a16="http://schemas.microsoft.com/office/drawing/2014/main" id="{F05661CF-7947-43CD-8CCE-98E02903A571}"/>
              </a:ext>
            </a:extLst>
          </p:cNvPr>
          <p:cNvPicPr>
            <a:picLocks noChangeAspect="1"/>
          </p:cNvPicPr>
          <p:nvPr/>
        </p:nvPicPr>
        <p:blipFill>
          <a:blip r:embed="rId5"/>
          <a:stretch>
            <a:fillRect/>
          </a:stretch>
        </p:blipFill>
        <p:spPr>
          <a:xfrm>
            <a:off x="18766715" y="27108285"/>
            <a:ext cx="5535648" cy="4316342"/>
          </a:xfrm>
          <a:prstGeom prst="rect">
            <a:avLst/>
          </a:prstGeom>
        </p:spPr>
      </p:pic>
      <p:sp>
        <p:nvSpPr>
          <p:cNvPr id="66" name="Rectangle 65">
            <a:extLst>
              <a:ext uri="{FF2B5EF4-FFF2-40B4-BE49-F238E27FC236}">
                <a16:creationId xmlns:a16="http://schemas.microsoft.com/office/drawing/2014/main" id="{3567B76E-4B08-46A1-AFB1-2D521F61A817}"/>
              </a:ext>
            </a:extLst>
          </p:cNvPr>
          <p:cNvSpPr/>
          <p:nvPr/>
        </p:nvSpPr>
        <p:spPr>
          <a:xfrm rot="16200000" flipH="1">
            <a:off x="18676620" y="405740"/>
            <a:ext cx="137160" cy="3749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649B24B2-2D09-423F-8773-5B3631B8E956}"/>
              </a:ext>
            </a:extLst>
          </p:cNvPr>
          <p:cNvPicPr>
            <a:picLocks noChangeAspect="1"/>
          </p:cNvPicPr>
          <p:nvPr/>
        </p:nvPicPr>
        <p:blipFill>
          <a:blip r:embed="rId6"/>
          <a:stretch>
            <a:fillRect/>
          </a:stretch>
        </p:blipFill>
        <p:spPr>
          <a:xfrm>
            <a:off x="20283210" y="7641535"/>
            <a:ext cx="15687536" cy="8398272"/>
          </a:xfrm>
          <a:prstGeom prst="rect">
            <a:avLst/>
          </a:prstGeom>
        </p:spPr>
      </p:pic>
      <p:pic>
        <p:nvPicPr>
          <p:cNvPr id="40" name="Picture 39">
            <a:extLst>
              <a:ext uri="{FF2B5EF4-FFF2-40B4-BE49-F238E27FC236}">
                <a16:creationId xmlns:a16="http://schemas.microsoft.com/office/drawing/2014/main" id="{17635D5C-8ED5-4E53-9A0D-1D4F351197A0}"/>
              </a:ext>
            </a:extLst>
          </p:cNvPr>
          <p:cNvPicPr>
            <a:picLocks noChangeAspect="1"/>
          </p:cNvPicPr>
          <p:nvPr/>
        </p:nvPicPr>
        <p:blipFill rotWithShape="1">
          <a:blip r:embed="rId7"/>
          <a:srcRect l="17733" t="14308" r="11347" b="20846"/>
          <a:stretch/>
        </p:blipFill>
        <p:spPr>
          <a:xfrm>
            <a:off x="26377738" y="8038240"/>
            <a:ext cx="3926541" cy="2799064"/>
          </a:xfrm>
          <a:prstGeom prst="rect">
            <a:avLst/>
          </a:prstGeom>
        </p:spPr>
      </p:pic>
      <p:pic>
        <p:nvPicPr>
          <p:cNvPr id="41" name="Picture 6" descr="Real world challenges in developing digital cognitive tools: Two recent  examples">
            <a:extLst>
              <a:ext uri="{FF2B5EF4-FFF2-40B4-BE49-F238E27FC236}">
                <a16:creationId xmlns:a16="http://schemas.microsoft.com/office/drawing/2014/main" id="{DA24E596-E1AC-4C51-B7EE-19F1B0F734D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089" t="13120" r="13134" b="13280"/>
          <a:stretch/>
        </p:blipFill>
        <p:spPr bwMode="auto">
          <a:xfrm>
            <a:off x="26029237" y="12563849"/>
            <a:ext cx="4195482" cy="317652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Real world challenges in developing digital cognitive tools: Two recent  examples">
            <a:extLst>
              <a:ext uri="{FF2B5EF4-FFF2-40B4-BE49-F238E27FC236}">
                <a16:creationId xmlns:a16="http://schemas.microsoft.com/office/drawing/2014/main" id="{BCED5074-D58D-4733-BAEC-8748B254B8C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2369" t="13184" r="11429" b="12770"/>
          <a:stretch/>
        </p:blipFill>
        <p:spPr bwMode="auto">
          <a:xfrm>
            <a:off x="20463999" y="12563849"/>
            <a:ext cx="4384154" cy="317652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Real world challenges in developing digital cognitive tools: Two recent  examples">
            <a:extLst>
              <a:ext uri="{FF2B5EF4-FFF2-40B4-BE49-F238E27FC236}">
                <a16:creationId xmlns:a16="http://schemas.microsoft.com/office/drawing/2014/main" id="{97C91879-CEEC-44D4-B90B-E36DCB77FB5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3686" t="13246" r="11022" b="17585"/>
          <a:stretch/>
        </p:blipFill>
        <p:spPr bwMode="auto">
          <a:xfrm>
            <a:off x="20625776" y="7984452"/>
            <a:ext cx="4168589" cy="2985248"/>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CDDC5693-F910-4697-B556-65C13DC02BEB}"/>
              </a:ext>
            </a:extLst>
          </p:cNvPr>
          <p:cNvSpPr txBox="1"/>
          <p:nvPr/>
        </p:nvSpPr>
        <p:spPr>
          <a:xfrm>
            <a:off x="20329528" y="11376978"/>
            <a:ext cx="4653095" cy="646331"/>
          </a:xfrm>
          <a:prstGeom prst="rect">
            <a:avLst/>
          </a:prstGeom>
          <a:noFill/>
        </p:spPr>
        <p:txBody>
          <a:bodyPr wrap="square" rtlCol="0">
            <a:spAutoFit/>
          </a:bodyPr>
          <a:lstStyle/>
          <a:p>
            <a:r>
              <a:rPr lang="en-US" sz="3600" b="1" dirty="0">
                <a:solidFill>
                  <a:schemeClr val="tx2"/>
                </a:solidFill>
              </a:rPr>
              <a:t>Verbal Memory (VM)</a:t>
            </a:r>
          </a:p>
        </p:txBody>
      </p:sp>
      <p:sp>
        <p:nvSpPr>
          <p:cNvPr id="45" name="TextBox 44">
            <a:extLst>
              <a:ext uri="{FF2B5EF4-FFF2-40B4-BE49-F238E27FC236}">
                <a16:creationId xmlns:a16="http://schemas.microsoft.com/office/drawing/2014/main" id="{1BDEBE93-2DEE-411A-BA3E-53F87677BADC}"/>
              </a:ext>
            </a:extLst>
          </p:cNvPr>
          <p:cNvSpPr txBox="1"/>
          <p:nvPr/>
        </p:nvSpPr>
        <p:spPr>
          <a:xfrm>
            <a:off x="25983983" y="11377411"/>
            <a:ext cx="4653095" cy="646331"/>
          </a:xfrm>
          <a:prstGeom prst="rect">
            <a:avLst/>
          </a:prstGeom>
          <a:noFill/>
        </p:spPr>
        <p:txBody>
          <a:bodyPr wrap="square" rtlCol="0">
            <a:spAutoFit/>
          </a:bodyPr>
          <a:lstStyle/>
          <a:p>
            <a:r>
              <a:rPr lang="en-US" sz="3600" b="1" dirty="0">
                <a:solidFill>
                  <a:schemeClr val="tx2"/>
                </a:solidFill>
              </a:rPr>
              <a:t>Symbol Coding (SC)</a:t>
            </a:r>
          </a:p>
        </p:txBody>
      </p:sp>
      <p:sp>
        <p:nvSpPr>
          <p:cNvPr id="46" name="TextBox 45">
            <a:extLst>
              <a:ext uri="{FF2B5EF4-FFF2-40B4-BE49-F238E27FC236}">
                <a16:creationId xmlns:a16="http://schemas.microsoft.com/office/drawing/2014/main" id="{B9D570D4-0C27-4A14-95C4-2154B214C245}"/>
              </a:ext>
            </a:extLst>
          </p:cNvPr>
          <p:cNvSpPr txBox="1"/>
          <p:nvPr/>
        </p:nvSpPr>
        <p:spPr>
          <a:xfrm>
            <a:off x="31257900" y="11377411"/>
            <a:ext cx="5213526" cy="646331"/>
          </a:xfrm>
          <a:prstGeom prst="rect">
            <a:avLst/>
          </a:prstGeom>
          <a:noFill/>
        </p:spPr>
        <p:txBody>
          <a:bodyPr wrap="square" rtlCol="0">
            <a:spAutoFit/>
          </a:bodyPr>
          <a:lstStyle/>
          <a:p>
            <a:r>
              <a:rPr lang="en-US" sz="3600" b="1" dirty="0">
                <a:solidFill>
                  <a:schemeClr val="tx2"/>
                </a:solidFill>
              </a:rPr>
              <a:t>Tower of London (TL)</a:t>
            </a:r>
          </a:p>
        </p:txBody>
      </p:sp>
      <p:sp>
        <p:nvSpPr>
          <p:cNvPr id="47" name="TextBox 46">
            <a:extLst>
              <a:ext uri="{FF2B5EF4-FFF2-40B4-BE49-F238E27FC236}">
                <a16:creationId xmlns:a16="http://schemas.microsoft.com/office/drawing/2014/main" id="{81E6A338-54D3-4223-94B7-F03E361DE8B2}"/>
              </a:ext>
            </a:extLst>
          </p:cNvPr>
          <p:cNvSpPr txBox="1"/>
          <p:nvPr/>
        </p:nvSpPr>
        <p:spPr>
          <a:xfrm>
            <a:off x="20549742" y="16003151"/>
            <a:ext cx="4212665" cy="646331"/>
          </a:xfrm>
          <a:prstGeom prst="rect">
            <a:avLst/>
          </a:prstGeom>
          <a:noFill/>
        </p:spPr>
        <p:txBody>
          <a:bodyPr wrap="square" rtlCol="0">
            <a:spAutoFit/>
          </a:bodyPr>
          <a:lstStyle/>
          <a:p>
            <a:r>
              <a:rPr lang="en-US" sz="3600" b="1" dirty="0">
                <a:solidFill>
                  <a:schemeClr val="tx2"/>
                </a:solidFill>
              </a:rPr>
              <a:t>Token Motor (TM)</a:t>
            </a:r>
          </a:p>
        </p:txBody>
      </p:sp>
      <p:sp>
        <p:nvSpPr>
          <p:cNvPr id="48" name="TextBox 47">
            <a:extLst>
              <a:ext uri="{FF2B5EF4-FFF2-40B4-BE49-F238E27FC236}">
                <a16:creationId xmlns:a16="http://schemas.microsoft.com/office/drawing/2014/main" id="{6D76D08E-AEE6-42F4-AE01-3E89BE1F0058}"/>
              </a:ext>
            </a:extLst>
          </p:cNvPr>
          <p:cNvSpPr txBox="1"/>
          <p:nvPr/>
        </p:nvSpPr>
        <p:spPr>
          <a:xfrm>
            <a:off x="25715058" y="16039807"/>
            <a:ext cx="5247534" cy="646331"/>
          </a:xfrm>
          <a:prstGeom prst="rect">
            <a:avLst/>
          </a:prstGeom>
          <a:noFill/>
        </p:spPr>
        <p:txBody>
          <a:bodyPr wrap="square" rtlCol="0">
            <a:spAutoFit/>
          </a:bodyPr>
          <a:lstStyle/>
          <a:p>
            <a:r>
              <a:rPr lang="en-US" sz="3600" b="1" dirty="0">
                <a:solidFill>
                  <a:schemeClr val="tx2"/>
                </a:solidFill>
              </a:rPr>
              <a:t>Digit Sequencing (DS)</a:t>
            </a:r>
          </a:p>
        </p:txBody>
      </p:sp>
      <p:sp>
        <p:nvSpPr>
          <p:cNvPr id="49" name="TextBox 48">
            <a:extLst>
              <a:ext uri="{FF2B5EF4-FFF2-40B4-BE49-F238E27FC236}">
                <a16:creationId xmlns:a16="http://schemas.microsoft.com/office/drawing/2014/main" id="{47352981-4271-4F9E-8775-641D2EE721A3}"/>
              </a:ext>
            </a:extLst>
          </p:cNvPr>
          <p:cNvSpPr txBox="1"/>
          <p:nvPr/>
        </p:nvSpPr>
        <p:spPr>
          <a:xfrm>
            <a:off x="31460863" y="16039807"/>
            <a:ext cx="4509883" cy="646331"/>
          </a:xfrm>
          <a:prstGeom prst="rect">
            <a:avLst/>
          </a:prstGeom>
          <a:noFill/>
        </p:spPr>
        <p:txBody>
          <a:bodyPr wrap="square" rtlCol="0">
            <a:spAutoFit/>
          </a:bodyPr>
          <a:lstStyle/>
          <a:p>
            <a:r>
              <a:rPr lang="en-US" sz="3600" b="1" dirty="0">
                <a:solidFill>
                  <a:schemeClr val="tx2"/>
                </a:solidFill>
              </a:rPr>
              <a:t>Verbal Fluency (VF)</a:t>
            </a:r>
          </a:p>
        </p:txBody>
      </p:sp>
      <p:sp>
        <p:nvSpPr>
          <p:cNvPr id="50" name="Rectangle: Rounded Corners 49">
            <a:extLst>
              <a:ext uri="{FF2B5EF4-FFF2-40B4-BE49-F238E27FC236}">
                <a16:creationId xmlns:a16="http://schemas.microsoft.com/office/drawing/2014/main" id="{71AC636C-6422-43DE-BE03-E37B34D0FADE}"/>
              </a:ext>
            </a:extLst>
          </p:cNvPr>
          <p:cNvSpPr/>
          <p:nvPr/>
        </p:nvSpPr>
        <p:spPr>
          <a:xfrm>
            <a:off x="22678393" y="4770287"/>
            <a:ext cx="11273630" cy="950054"/>
          </a:xfrm>
          <a:prstGeom prst="roundRect">
            <a:avLst>
              <a:gd name="adj" fmla="val 42144"/>
            </a:avLst>
          </a:prstGeom>
          <a:gradFill>
            <a:gsLst>
              <a:gs pos="100000">
                <a:srgbClr val="41B6E6"/>
              </a:gs>
              <a:gs pos="61000">
                <a:srgbClr val="41B6E6"/>
              </a:gs>
              <a:gs pos="32000">
                <a:srgbClr val="2690D4"/>
              </a:gs>
              <a:gs pos="0">
                <a:srgbClr val="005BBB"/>
              </a:gs>
            </a:gsLst>
            <a:lin ang="5400000" scaled="1"/>
          </a:gradFill>
          <a:ln>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enorite" panose="00000500000000000000" pitchFamily="2" charset="0"/>
              </a:rPr>
              <a:t>BAC iPad Modules</a:t>
            </a:r>
          </a:p>
        </p:txBody>
      </p:sp>
    </p:spTree>
    <p:extLst>
      <p:ext uri="{BB962C8B-B14F-4D97-AF65-F5344CB8AC3E}">
        <p14:creationId xmlns:p14="http://schemas.microsoft.com/office/powerpoint/2010/main" val="1803970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C7AD72-AFD5-4D8D-9D91-11BF87E86CB5}"/>
              </a:ext>
            </a:extLst>
          </p:cNvPr>
          <p:cNvSpPr/>
          <p:nvPr/>
        </p:nvSpPr>
        <p:spPr>
          <a:xfrm>
            <a:off x="0" y="3451067"/>
            <a:ext cx="18321744" cy="2643923"/>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9D2F0FD-77D4-442E-BB24-DA532D1AF770}"/>
              </a:ext>
            </a:extLst>
          </p:cNvPr>
          <p:cNvSpPr txBox="1"/>
          <p:nvPr/>
        </p:nvSpPr>
        <p:spPr>
          <a:xfrm>
            <a:off x="3637993" y="4011968"/>
            <a:ext cx="13601135" cy="1161574"/>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r>
              <a:rPr lang="en-US" sz="6600" dirty="0">
                <a:solidFill>
                  <a:schemeClr val="bg1"/>
                </a:solidFill>
                <a:latin typeface="Avenir Next LT Pro Demi" panose="020B0704020202020204" pitchFamily="34" charset="0"/>
              </a:rPr>
              <a:t>Study Objective </a:t>
            </a:r>
          </a:p>
        </p:txBody>
      </p:sp>
      <p:sp>
        <p:nvSpPr>
          <p:cNvPr id="4" name="Rectangle: Rounded Corners 3">
            <a:extLst>
              <a:ext uri="{FF2B5EF4-FFF2-40B4-BE49-F238E27FC236}">
                <a16:creationId xmlns:a16="http://schemas.microsoft.com/office/drawing/2014/main" id="{E15D1400-E2F3-45C8-9DD2-BC3DE914F410}"/>
              </a:ext>
            </a:extLst>
          </p:cNvPr>
          <p:cNvSpPr/>
          <p:nvPr/>
        </p:nvSpPr>
        <p:spPr>
          <a:xfrm>
            <a:off x="18120066" y="3475166"/>
            <a:ext cx="258768" cy="26151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C3C4A1D-7A9A-4938-8866-D4BD6E5FA2EA}"/>
              </a:ext>
            </a:extLst>
          </p:cNvPr>
          <p:cNvSpPr/>
          <p:nvPr/>
        </p:nvSpPr>
        <p:spPr>
          <a:xfrm>
            <a:off x="475337" y="3029343"/>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 company name&#10;&#10;Description automatically generated">
            <a:extLst>
              <a:ext uri="{FF2B5EF4-FFF2-40B4-BE49-F238E27FC236}">
                <a16:creationId xmlns:a16="http://schemas.microsoft.com/office/drawing/2014/main" id="{42A48B94-F0FA-478B-ABE3-C26B8E757CA1}"/>
              </a:ext>
            </a:extLst>
          </p:cNvPr>
          <p:cNvPicPr>
            <a:picLocks noChangeAspect="1"/>
          </p:cNvPicPr>
          <p:nvPr/>
        </p:nvPicPr>
        <p:blipFill>
          <a:blip r:embed="rId2"/>
          <a:stretch>
            <a:fillRect/>
          </a:stretch>
        </p:blipFill>
        <p:spPr>
          <a:xfrm>
            <a:off x="589517" y="3134684"/>
            <a:ext cx="2458960" cy="2458960"/>
          </a:xfrm>
          <a:prstGeom prst="rect">
            <a:avLst/>
          </a:prstGeom>
        </p:spPr>
      </p:pic>
      <p:sp>
        <p:nvSpPr>
          <p:cNvPr id="8" name="Poster Title">
            <a:extLst>
              <a:ext uri="{FF2B5EF4-FFF2-40B4-BE49-F238E27FC236}">
                <a16:creationId xmlns:a16="http://schemas.microsoft.com/office/drawing/2014/main" id="{C9ABA26E-5893-4FAC-B0AA-4359D3D37AF2}"/>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sp>
        <p:nvSpPr>
          <p:cNvPr id="10" name="Introduction Textbox">
            <a:extLst>
              <a:ext uri="{FF2B5EF4-FFF2-40B4-BE49-F238E27FC236}">
                <a16:creationId xmlns:a16="http://schemas.microsoft.com/office/drawing/2014/main" id="{796A3428-0DAF-4DDE-9D66-4FD7CABE64DA}"/>
              </a:ext>
            </a:extLst>
          </p:cNvPr>
          <p:cNvSpPr txBox="1">
            <a:spLocks noChangeArrowheads="1"/>
          </p:cNvSpPr>
          <p:nvPr/>
        </p:nvSpPr>
        <p:spPr bwMode="auto">
          <a:xfrm>
            <a:off x="818689" y="6859470"/>
            <a:ext cx="17913017" cy="10991407"/>
          </a:xfrm>
          <a:prstGeom prst="rect">
            <a:avLst/>
          </a:prstGeom>
          <a:solidFill>
            <a:schemeClr val="bg1">
              <a:alpha val="63000"/>
            </a:schemeClr>
          </a:solidFill>
          <a:ln>
            <a:no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marL="742950" indent="-742950">
              <a:lnSpc>
                <a:spcPct val="200000"/>
              </a:lnSpc>
              <a:buFont typeface="+mj-lt"/>
              <a:buAutoNum type="arabicPeriod"/>
            </a:pPr>
            <a:r>
              <a:rPr lang="en-US" sz="4000" dirty="0">
                <a:effectLst/>
                <a:latin typeface="Avenir Next LT Pro Demi" panose="020B0704020202020204" pitchFamily="34" charset="0"/>
                <a:ea typeface="Calibri" panose="020F0502020204030204" pitchFamily="34" charset="0"/>
                <a:cs typeface="Arial" panose="020B0604020202020204" pitchFamily="34" charset="0"/>
              </a:rPr>
              <a:t>Establish convergent validity of the BAC with traditional NPT</a:t>
            </a:r>
          </a:p>
          <a:p>
            <a:pPr marL="742950" indent="-742950">
              <a:lnSpc>
                <a:spcPct val="200000"/>
              </a:lnSpc>
              <a:buFont typeface="+mj-lt"/>
              <a:buAutoNum type="arabicPeriod"/>
            </a:pPr>
            <a:endParaRPr lang="en-US" sz="4000" dirty="0">
              <a:latin typeface="Avenir Next LT Pro Demi" panose="020B0704020202020204" pitchFamily="34" charset="0"/>
              <a:ea typeface="Calibri" panose="020F0502020204030204" pitchFamily="34" charset="0"/>
              <a:cs typeface="Arial" panose="020B0604020202020204" pitchFamily="34" charset="0"/>
            </a:endParaRPr>
          </a:p>
          <a:p>
            <a:pPr marL="742950" indent="-742950">
              <a:lnSpc>
                <a:spcPct val="200000"/>
              </a:lnSpc>
              <a:buFont typeface="+mj-lt"/>
              <a:buAutoNum type="arabicPeriod"/>
            </a:pPr>
            <a:r>
              <a:rPr lang="en-US" sz="4000" dirty="0">
                <a:latin typeface="Avenir Next LT Pro Demi" panose="020B0704020202020204" pitchFamily="34" charset="0"/>
                <a:ea typeface="Calibri" panose="020F0502020204030204" pitchFamily="34" charset="0"/>
                <a:cs typeface="Arial" panose="020B0604020202020204" pitchFamily="34" charset="0"/>
              </a:rPr>
              <a:t>Establish d</a:t>
            </a:r>
            <a:r>
              <a:rPr lang="en-US" sz="4000" dirty="0">
                <a:effectLst/>
                <a:latin typeface="Avenir Next LT Pro Demi" panose="020B0704020202020204" pitchFamily="34" charset="0"/>
                <a:ea typeface="Calibri" panose="020F0502020204030204" pitchFamily="34" charset="0"/>
                <a:cs typeface="Arial" panose="020B0604020202020204" pitchFamily="34" charset="0"/>
              </a:rPr>
              <a:t>iscriminative validity between disease courses in MS </a:t>
            </a:r>
          </a:p>
          <a:p>
            <a:pPr marL="742950" indent="-742950">
              <a:lnSpc>
                <a:spcPct val="200000"/>
              </a:lnSpc>
              <a:buFont typeface="+mj-lt"/>
              <a:buAutoNum type="arabicPeriod"/>
            </a:pPr>
            <a:endParaRPr lang="en-US" sz="4000" dirty="0">
              <a:latin typeface="Avenir Next LT Pro Demi" panose="020B0704020202020204" pitchFamily="34" charset="0"/>
              <a:ea typeface="Calibri" panose="020F0502020204030204" pitchFamily="34" charset="0"/>
              <a:cs typeface="Arial" panose="020B0604020202020204" pitchFamily="34" charset="0"/>
            </a:endParaRPr>
          </a:p>
          <a:p>
            <a:pPr marL="742950" indent="-742950">
              <a:lnSpc>
                <a:spcPct val="200000"/>
              </a:lnSpc>
              <a:buFont typeface="+mj-lt"/>
              <a:buAutoNum type="arabicPeriod"/>
            </a:pPr>
            <a:r>
              <a:rPr lang="en-US" sz="4000" dirty="0">
                <a:latin typeface="Avenir Next LT Pro Demi" panose="020B0704020202020204" pitchFamily="34" charset="0"/>
                <a:ea typeface="Calibri" panose="020F0502020204030204" pitchFamily="34" charset="0"/>
                <a:cs typeface="Arial" panose="020B0604020202020204" pitchFamily="34" charset="0"/>
              </a:rPr>
              <a:t>I</a:t>
            </a:r>
            <a:r>
              <a:rPr lang="en-US" sz="4000" dirty="0">
                <a:effectLst/>
                <a:latin typeface="Avenir Next LT Pro Demi" panose="020B0704020202020204" pitchFamily="34" charset="0"/>
                <a:ea typeface="Calibri" panose="020F0502020204030204" pitchFamily="34" charset="0"/>
                <a:cs typeface="Arial" panose="020B0604020202020204" pitchFamily="34" charset="0"/>
              </a:rPr>
              <a:t>nvestigate test-retest reliability by readministering the BAC with subjects 1-2 weeks after baseline assessment</a:t>
            </a:r>
          </a:p>
          <a:p>
            <a:pPr marL="742950" indent="-742950">
              <a:lnSpc>
                <a:spcPct val="200000"/>
              </a:lnSpc>
              <a:buFont typeface="+mj-lt"/>
              <a:buAutoNum type="arabicPeriod"/>
            </a:pPr>
            <a:endParaRPr lang="en-US" sz="4000" dirty="0">
              <a:latin typeface="Avenir Next LT Pro Demi" panose="020B0704020202020204" pitchFamily="34" charset="0"/>
              <a:ea typeface="Calibri" panose="020F0502020204030204" pitchFamily="34" charset="0"/>
              <a:cs typeface="Arial" panose="020B0604020202020204" pitchFamily="34" charset="0"/>
            </a:endParaRPr>
          </a:p>
          <a:p>
            <a:pPr marL="742950" indent="-742950">
              <a:lnSpc>
                <a:spcPct val="200000"/>
              </a:lnSpc>
              <a:buFont typeface="+mj-lt"/>
              <a:buAutoNum type="arabicPeriod"/>
            </a:pPr>
            <a:r>
              <a:rPr lang="en-US" sz="4000" dirty="0">
                <a:latin typeface="Avenir Next LT Pro Demi" panose="020B0704020202020204" pitchFamily="34" charset="0"/>
                <a:ea typeface="Calibri" panose="020F0502020204030204" pitchFamily="34" charset="0"/>
                <a:cs typeface="Arial" panose="020B0604020202020204" pitchFamily="34" charset="0"/>
              </a:rPr>
              <a:t>E</a:t>
            </a:r>
            <a:r>
              <a:rPr lang="en-US" sz="4000" dirty="0">
                <a:effectLst/>
                <a:latin typeface="Avenir Next LT Pro Demi" panose="020B0704020202020204" pitchFamily="34" charset="0"/>
                <a:ea typeface="Calibri" panose="020F0502020204030204" pitchFamily="34" charset="0"/>
                <a:cs typeface="Arial" panose="020B0604020202020204" pitchFamily="34" charset="0"/>
              </a:rPr>
              <a:t>stablish if the BAC can discriminate between employed and unemployed MS subjects</a:t>
            </a:r>
            <a:r>
              <a:rPr lang="en-US" sz="4000" dirty="0">
                <a:effectLst/>
                <a:latin typeface="Avenir Next LT Pro Light" panose="020B0304020202020204" pitchFamily="34" charset="0"/>
                <a:ea typeface="Calibri" panose="020F0502020204030204" pitchFamily="34" charset="0"/>
                <a:cs typeface="Arial" panose="020B0604020202020204" pitchFamily="34" charset="0"/>
              </a:rPr>
              <a:t>.</a:t>
            </a:r>
            <a:endParaRPr lang="en-US" altLang="en-US" sz="4000" dirty="0">
              <a:latin typeface="Avenir Next LT Pro Light" panose="020B0304020202020204" pitchFamily="34" charset="0"/>
              <a:ea typeface="Arial" charset="0"/>
            </a:endParaRPr>
          </a:p>
        </p:txBody>
      </p:sp>
      <p:sp>
        <p:nvSpPr>
          <p:cNvPr id="66" name="Rectangle 65">
            <a:extLst>
              <a:ext uri="{FF2B5EF4-FFF2-40B4-BE49-F238E27FC236}">
                <a16:creationId xmlns:a16="http://schemas.microsoft.com/office/drawing/2014/main" id="{3567B76E-4B08-46A1-AFB1-2D521F61A817}"/>
              </a:ext>
            </a:extLst>
          </p:cNvPr>
          <p:cNvSpPr/>
          <p:nvPr/>
        </p:nvSpPr>
        <p:spPr>
          <a:xfrm rot="16200000" flipH="1">
            <a:off x="18676620" y="405740"/>
            <a:ext cx="137160" cy="3749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EC0F4BA-2668-4714-87FF-F7B06247A4C0}"/>
              </a:ext>
            </a:extLst>
          </p:cNvPr>
          <p:cNvPicPr>
            <a:picLocks noChangeAspect="1"/>
          </p:cNvPicPr>
          <p:nvPr/>
        </p:nvPicPr>
        <p:blipFill>
          <a:blip r:embed="rId3"/>
          <a:stretch>
            <a:fillRect/>
          </a:stretch>
        </p:blipFill>
        <p:spPr>
          <a:xfrm>
            <a:off x="20283210" y="7641535"/>
            <a:ext cx="15687536" cy="8398272"/>
          </a:xfrm>
          <a:prstGeom prst="rect">
            <a:avLst/>
          </a:prstGeom>
        </p:spPr>
      </p:pic>
      <p:pic>
        <p:nvPicPr>
          <p:cNvPr id="12" name="Picture 11">
            <a:extLst>
              <a:ext uri="{FF2B5EF4-FFF2-40B4-BE49-F238E27FC236}">
                <a16:creationId xmlns:a16="http://schemas.microsoft.com/office/drawing/2014/main" id="{F72DC997-DA94-4056-BF6C-33BF9B22571F}"/>
              </a:ext>
            </a:extLst>
          </p:cNvPr>
          <p:cNvPicPr>
            <a:picLocks noChangeAspect="1"/>
          </p:cNvPicPr>
          <p:nvPr/>
        </p:nvPicPr>
        <p:blipFill rotWithShape="1">
          <a:blip r:embed="rId4"/>
          <a:srcRect l="17733" t="14308" r="11347" b="20846"/>
          <a:stretch/>
        </p:blipFill>
        <p:spPr>
          <a:xfrm>
            <a:off x="26377738" y="8038240"/>
            <a:ext cx="3926541" cy="2799064"/>
          </a:xfrm>
          <a:prstGeom prst="rect">
            <a:avLst/>
          </a:prstGeom>
        </p:spPr>
      </p:pic>
      <p:pic>
        <p:nvPicPr>
          <p:cNvPr id="13" name="Picture 6" descr="Real world challenges in developing digital cognitive tools: Two recent  examples">
            <a:extLst>
              <a:ext uri="{FF2B5EF4-FFF2-40B4-BE49-F238E27FC236}">
                <a16:creationId xmlns:a16="http://schemas.microsoft.com/office/drawing/2014/main" id="{D1CEB0A8-AFA0-4B7E-9467-8BB6998BE6C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089" t="13120" r="13134" b="13280"/>
          <a:stretch/>
        </p:blipFill>
        <p:spPr bwMode="auto">
          <a:xfrm>
            <a:off x="26029237" y="12563849"/>
            <a:ext cx="4195482" cy="317652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al world challenges in developing digital cognitive tools: Two recent  examples">
            <a:extLst>
              <a:ext uri="{FF2B5EF4-FFF2-40B4-BE49-F238E27FC236}">
                <a16:creationId xmlns:a16="http://schemas.microsoft.com/office/drawing/2014/main" id="{200B148E-F988-4DA4-8A7E-2760AFF2E1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369" t="13184" r="11429" b="12770"/>
          <a:stretch/>
        </p:blipFill>
        <p:spPr bwMode="auto">
          <a:xfrm>
            <a:off x="20463999" y="12563849"/>
            <a:ext cx="4384154" cy="317652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eal world challenges in developing digital cognitive tools: Two recent  examples">
            <a:extLst>
              <a:ext uri="{FF2B5EF4-FFF2-40B4-BE49-F238E27FC236}">
                <a16:creationId xmlns:a16="http://schemas.microsoft.com/office/drawing/2014/main" id="{3188C7E6-112F-4CC7-A33F-1F1CDCD1A0A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3686" t="13246" r="11022" b="17585"/>
          <a:stretch/>
        </p:blipFill>
        <p:spPr bwMode="auto">
          <a:xfrm>
            <a:off x="20625776" y="7984452"/>
            <a:ext cx="4168589" cy="298524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CB3DDBD-0BAC-490A-B47B-88433939C1CF}"/>
              </a:ext>
            </a:extLst>
          </p:cNvPr>
          <p:cNvSpPr txBox="1"/>
          <p:nvPr/>
        </p:nvSpPr>
        <p:spPr>
          <a:xfrm>
            <a:off x="20329528" y="11376978"/>
            <a:ext cx="4653095" cy="646331"/>
          </a:xfrm>
          <a:prstGeom prst="rect">
            <a:avLst/>
          </a:prstGeom>
          <a:noFill/>
        </p:spPr>
        <p:txBody>
          <a:bodyPr wrap="square" rtlCol="0">
            <a:spAutoFit/>
          </a:bodyPr>
          <a:lstStyle/>
          <a:p>
            <a:r>
              <a:rPr lang="en-US" sz="3600" b="1" dirty="0">
                <a:solidFill>
                  <a:schemeClr val="tx2"/>
                </a:solidFill>
              </a:rPr>
              <a:t>Verbal Memory (VM)</a:t>
            </a:r>
          </a:p>
        </p:txBody>
      </p:sp>
      <p:sp>
        <p:nvSpPr>
          <p:cNvPr id="17" name="TextBox 16">
            <a:extLst>
              <a:ext uri="{FF2B5EF4-FFF2-40B4-BE49-F238E27FC236}">
                <a16:creationId xmlns:a16="http://schemas.microsoft.com/office/drawing/2014/main" id="{DE1FB8F7-32D0-4DFB-85AA-3AE374A29353}"/>
              </a:ext>
            </a:extLst>
          </p:cNvPr>
          <p:cNvSpPr txBox="1"/>
          <p:nvPr/>
        </p:nvSpPr>
        <p:spPr>
          <a:xfrm>
            <a:off x="25983983" y="11377411"/>
            <a:ext cx="4653095" cy="646331"/>
          </a:xfrm>
          <a:prstGeom prst="rect">
            <a:avLst/>
          </a:prstGeom>
          <a:noFill/>
        </p:spPr>
        <p:txBody>
          <a:bodyPr wrap="square" rtlCol="0">
            <a:spAutoFit/>
          </a:bodyPr>
          <a:lstStyle/>
          <a:p>
            <a:r>
              <a:rPr lang="en-US" sz="3600" b="1" dirty="0">
                <a:solidFill>
                  <a:schemeClr val="tx2"/>
                </a:solidFill>
              </a:rPr>
              <a:t>Symbol Coding (SC)</a:t>
            </a:r>
          </a:p>
        </p:txBody>
      </p:sp>
      <p:sp>
        <p:nvSpPr>
          <p:cNvPr id="18" name="TextBox 17">
            <a:extLst>
              <a:ext uri="{FF2B5EF4-FFF2-40B4-BE49-F238E27FC236}">
                <a16:creationId xmlns:a16="http://schemas.microsoft.com/office/drawing/2014/main" id="{5AAE3581-62EB-47BA-B289-AEB993D7EC0A}"/>
              </a:ext>
            </a:extLst>
          </p:cNvPr>
          <p:cNvSpPr txBox="1"/>
          <p:nvPr/>
        </p:nvSpPr>
        <p:spPr>
          <a:xfrm>
            <a:off x="31257900" y="11377411"/>
            <a:ext cx="5213526" cy="646331"/>
          </a:xfrm>
          <a:prstGeom prst="rect">
            <a:avLst/>
          </a:prstGeom>
          <a:noFill/>
        </p:spPr>
        <p:txBody>
          <a:bodyPr wrap="square" rtlCol="0">
            <a:spAutoFit/>
          </a:bodyPr>
          <a:lstStyle/>
          <a:p>
            <a:r>
              <a:rPr lang="en-US" sz="3600" b="1" dirty="0">
                <a:solidFill>
                  <a:schemeClr val="tx2"/>
                </a:solidFill>
              </a:rPr>
              <a:t>Tower of London (TL)</a:t>
            </a:r>
          </a:p>
        </p:txBody>
      </p:sp>
      <p:sp>
        <p:nvSpPr>
          <p:cNvPr id="19" name="TextBox 18">
            <a:extLst>
              <a:ext uri="{FF2B5EF4-FFF2-40B4-BE49-F238E27FC236}">
                <a16:creationId xmlns:a16="http://schemas.microsoft.com/office/drawing/2014/main" id="{10AB1101-98FC-42E8-BD30-A83DF48ABFD3}"/>
              </a:ext>
            </a:extLst>
          </p:cNvPr>
          <p:cNvSpPr txBox="1"/>
          <p:nvPr/>
        </p:nvSpPr>
        <p:spPr>
          <a:xfrm>
            <a:off x="20549742" y="16003151"/>
            <a:ext cx="4212665" cy="646331"/>
          </a:xfrm>
          <a:prstGeom prst="rect">
            <a:avLst/>
          </a:prstGeom>
          <a:noFill/>
        </p:spPr>
        <p:txBody>
          <a:bodyPr wrap="square" rtlCol="0">
            <a:spAutoFit/>
          </a:bodyPr>
          <a:lstStyle/>
          <a:p>
            <a:r>
              <a:rPr lang="en-US" sz="3600" b="1" dirty="0">
                <a:solidFill>
                  <a:schemeClr val="tx2"/>
                </a:solidFill>
              </a:rPr>
              <a:t>Token Motor (TM)</a:t>
            </a:r>
          </a:p>
        </p:txBody>
      </p:sp>
      <p:sp>
        <p:nvSpPr>
          <p:cNvPr id="20" name="TextBox 19">
            <a:extLst>
              <a:ext uri="{FF2B5EF4-FFF2-40B4-BE49-F238E27FC236}">
                <a16:creationId xmlns:a16="http://schemas.microsoft.com/office/drawing/2014/main" id="{B9E0A660-2561-4B25-B331-FDB357FB325B}"/>
              </a:ext>
            </a:extLst>
          </p:cNvPr>
          <p:cNvSpPr txBox="1"/>
          <p:nvPr/>
        </p:nvSpPr>
        <p:spPr>
          <a:xfrm>
            <a:off x="25715058" y="16039807"/>
            <a:ext cx="5247534" cy="646331"/>
          </a:xfrm>
          <a:prstGeom prst="rect">
            <a:avLst/>
          </a:prstGeom>
          <a:noFill/>
        </p:spPr>
        <p:txBody>
          <a:bodyPr wrap="square" rtlCol="0">
            <a:spAutoFit/>
          </a:bodyPr>
          <a:lstStyle/>
          <a:p>
            <a:r>
              <a:rPr lang="en-US" sz="3600" b="1" dirty="0">
                <a:solidFill>
                  <a:schemeClr val="tx2"/>
                </a:solidFill>
              </a:rPr>
              <a:t>Digit Sequencing (DS)</a:t>
            </a:r>
          </a:p>
        </p:txBody>
      </p:sp>
      <p:sp>
        <p:nvSpPr>
          <p:cNvPr id="21" name="TextBox 20">
            <a:extLst>
              <a:ext uri="{FF2B5EF4-FFF2-40B4-BE49-F238E27FC236}">
                <a16:creationId xmlns:a16="http://schemas.microsoft.com/office/drawing/2014/main" id="{0D9E8F5B-F8F4-45FA-8FDF-EE6A10AD6AF1}"/>
              </a:ext>
            </a:extLst>
          </p:cNvPr>
          <p:cNvSpPr txBox="1"/>
          <p:nvPr/>
        </p:nvSpPr>
        <p:spPr>
          <a:xfrm>
            <a:off x="31460863" y="16039807"/>
            <a:ext cx="4509883" cy="646331"/>
          </a:xfrm>
          <a:prstGeom prst="rect">
            <a:avLst/>
          </a:prstGeom>
          <a:noFill/>
        </p:spPr>
        <p:txBody>
          <a:bodyPr wrap="square" rtlCol="0">
            <a:spAutoFit/>
          </a:bodyPr>
          <a:lstStyle/>
          <a:p>
            <a:r>
              <a:rPr lang="en-US" sz="3600" b="1" dirty="0">
                <a:solidFill>
                  <a:schemeClr val="tx2"/>
                </a:solidFill>
              </a:rPr>
              <a:t>Verbal Fluency (VF)</a:t>
            </a:r>
          </a:p>
        </p:txBody>
      </p:sp>
      <p:sp>
        <p:nvSpPr>
          <p:cNvPr id="22" name="Rectangle: Rounded Corners 21">
            <a:extLst>
              <a:ext uri="{FF2B5EF4-FFF2-40B4-BE49-F238E27FC236}">
                <a16:creationId xmlns:a16="http://schemas.microsoft.com/office/drawing/2014/main" id="{AB59179F-C487-4731-91F9-4AD1AD7D008F}"/>
              </a:ext>
            </a:extLst>
          </p:cNvPr>
          <p:cNvSpPr/>
          <p:nvPr/>
        </p:nvSpPr>
        <p:spPr>
          <a:xfrm>
            <a:off x="22678393" y="4770287"/>
            <a:ext cx="11273630" cy="950054"/>
          </a:xfrm>
          <a:prstGeom prst="roundRect">
            <a:avLst>
              <a:gd name="adj" fmla="val 42144"/>
            </a:avLst>
          </a:prstGeom>
          <a:gradFill>
            <a:gsLst>
              <a:gs pos="100000">
                <a:srgbClr val="41B6E6"/>
              </a:gs>
              <a:gs pos="61000">
                <a:srgbClr val="41B6E6"/>
              </a:gs>
              <a:gs pos="32000">
                <a:srgbClr val="2690D4"/>
              </a:gs>
              <a:gs pos="0">
                <a:srgbClr val="005BBB"/>
              </a:gs>
            </a:gsLst>
            <a:lin ang="5400000" scaled="1"/>
          </a:gradFill>
          <a:ln>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enorite" panose="00000500000000000000" pitchFamily="2" charset="0"/>
              </a:rPr>
              <a:t>BAC iPad Modules</a:t>
            </a:r>
          </a:p>
        </p:txBody>
      </p:sp>
    </p:spTree>
    <p:extLst>
      <p:ext uri="{BB962C8B-B14F-4D97-AF65-F5344CB8AC3E}">
        <p14:creationId xmlns:p14="http://schemas.microsoft.com/office/powerpoint/2010/main" val="3826775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C7AD72-AFD5-4D8D-9D91-11BF87E86CB5}"/>
              </a:ext>
            </a:extLst>
          </p:cNvPr>
          <p:cNvSpPr/>
          <p:nvPr/>
        </p:nvSpPr>
        <p:spPr>
          <a:xfrm>
            <a:off x="0" y="3451067"/>
            <a:ext cx="18321744" cy="2643923"/>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9D2F0FD-77D4-442E-BB24-DA532D1AF770}"/>
              </a:ext>
            </a:extLst>
          </p:cNvPr>
          <p:cNvSpPr txBox="1"/>
          <p:nvPr/>
        </p:nvSpPr>
        <p:spPr>
          <a:xfrm>
            <a:off x="3637994" y="4011968"/>
            <a:ext cx="8813982" cy="1161574"/>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r>
              <a:rPr lang="en-US" sz="6600" dirty="0">
                <a:solidFill>
                  <a:schemeClr val="bg1"/>
                </a:solidFill>
                <a:latin typeface="Avenir Next LT Pro Demi" panose="020B0704020202020204" pitchFamily="34" charset="0"/>
              </a:rPr>
              <a:t>Methods</a:t>
            </a:r>
          </a:p>
        </p:txBody>
      </p:sp>
      <p:sp>
        <p:nvSpPr>
          <p:cNvPr id="4" name="Rectangle: Rounded Corners 3">
            <a:extLst>
              <a:ext uri="{FF2B5EF4-FFF2-40B4-BE49-F238E27FC236}">
                <a16:creationId xmlns:a16="http://schemas.microsoft.com/office/drawing/2014/main" id="{E15D1400-E2F3-45C8-9DD2-BC3DE914F410}"/>
              </a:ext>
            </a:extLst>
          </p:cNvPr>
          <p:cNvSpPr/>
          <p:nvPr/>
        </p:nvSpPr>
        <p:spPr>
          <a:xfrm>
            <a:off x="18120066" y="3475166"/>
            <a:ext cx="258768" cy="26151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C3C4A1D-7A9A-4938-8866-D4BD6E5FA2EA}"/>
              </a:ext>
            </a:extLst>
          </p:cNvPr>
          <p:cNvSpPr/>
          <p:nvPr/>
        </p:nvSpPr>
        <p:spPr>
          <a:xfrm>
            <a:off x="475337" y="3029343"/>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 company name&#10;&#10;Description automatically generated">
            <a:extLst>
              <a:ext uri="{FF2B5EF4-FFF2-40B4-BE49-F238E27FC236}">
                <a16:creationId xmlns:a16="http://schemas.microsoft.com/office/drawing/2014/main" id="{42A48B94-F0FA-478B-ABE3-C26B8E757CA1}"/>
              </a:ext>
            </a:extLst>
          </p:cNvPr>
          <p:cNvPicPr>
            <a:picLocks noChangeAspect="1"/>
          </p:cNvPicPr>
          <p:nvPr/>
        </p:nvPicPr>
        <p:blipFill>
          <a:blip r:embed="rId2"/>
          <a:stretch>
            <a:fillRect/>
          </a:stretch>
        </p:blipFill>
        <p:spPr>
          <a:xfrm>
            <a:off x="589517" y="3134684"/>
            <a:ext cx="2458960" cy="2458960"/>
          </a:xfrm>
          <a:prstGeom prst="rect">
            <a:avLst/>
          </a:prstGeom>
        </p:spPr>
      </p:pic>
      <p:sp>
        <p:nvSpPr>
          <p:cNvPr id="8" name="Poster Title">
            <a:extLst>
              <a:ext uri="{FF2B5EF4-FFF2-40B4-BE49-F238E27FC236}">
                <a16:creationId xmlns:a16="http://schemas.microsoft.com/office/drawing/2014/main" id="{C9ABA26E-5893-4FAC-B0AA-4359D3D37AF2}"/>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sp>
        <p:nvSpPr>
          <p:cNvPr id="10" name="Introduction Textbox">
            <a:extLst>
              <a:ext uri="{FF2B5EF4-FFF2-40B4-BE49-F238E27FC236}">
                <a16:creationId xmlns:a16="http://schemas.microsoft.com/office/drawing/2014/main" id="{796A3428-0DAF-4DDE-9D66-4FD7CABE64DA}"/>
              </a:ext>
            </a:extLst>
          </p:cNvPr>
          <p:cNvSpPr txBox="1">
            <a:spLocks noChangeArrowheads="1"/>
          </p:cNvSpPr>
          <p:nvPr/>
        </p:nvSpPr>
        <p:spPr bwMode="auto">
          <a:xfrm>
            <a:off x="818689" y="6859470"/>
            <a:ext cx="17301377" cy="11009489"/>
          </a:xfrm>
          <a:prstGeom prst="rect">
            <a:avLst/>
          </a:prstGeom>
          <a:solidFill>
            <a:schemeClr val="bg1">
              <a:alpha val="63000"/>
            </a:schemeClr>
          </a:solidFill>
          <a:ln>
            <a:no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marL="571500" indent="-571500">
              <a:lnSpc>
                <a:spcPct val="200000"/>
              </a:lnSpc>
              <a:buFont typeface="Arial" panose="020B0604020202020204" pitchFamily="34" charset="0"/>
              <a:buChar char="•"/>
            </a:pPr>
            <a:r>
              <a:rPr lang="en-US" sz="3600" dirty="0">
                <a:effectLst/>
                <a:latin typeface="Avenir Next LT Pro Demi" panose="020B0704020202020204" pitchFamily="34" charset="0"/>
                <a:ea typeface="Calibri" panose="020F0502020204030204" pitchFamily="34" charset="0"/>
                <a:cs typeface="Arial" panose="020B0604020202020204" pitchFamily="34" charset="0"/>
              </a:rPr>
              <a:t>A prospective analysis was performed on 29 relapsing remitting (RRMS) and 30 secondary progressive (SPMS) patients. </a:t>
            </a:r>
          </a:p>
          <a:p>
            <a:pPr marL="571500" indent="-571500">
              <a:lnSpc>
                <a:spcPct val="200000"/>
              </a:lnSpc>
              <a:buFont typeface="Arial" panose="020B0604020202020204" pitchFamily="34" charset="0"/>
              <a:buChar char="•"/>
            </a:pPr>
            <a:endParaRPr lang="en-US" sz="3600" dirty="0">
              <a:effectLst/>
              <a:latin typeface="Avenir Next LT Pro Demi" panose="020B0704020202020204" pitchFamily="34" charset="0"/>
              <a:ea typeface="Calibri" panose="020F0502020204030204" pitchFamily="34" charset="0"/>
              <a:cs typeface="Arial" panose="020B0604020202020204" pitchFamily="34" charset="0"/>
            </a:endParaRPr>
          </a:p>
          <a:p>
            <a:pPr marL="571500" indent="-571500">
              <a:lnSpc>
                <a:spcPct val="200000"/>
              </a:lnSpc>
              <a:buFont typeface="Arial" panose="020B0604020202020204" pitchFamily="34" charset="0"/>
              <a:buChar char="•"/>
            </a:pPr>
            <a:r>
              <a:rPr lang="en-US" sz="3600" dirty="0">
                <a:effectLst/>
                <a:latin typeface="Avenir Next LT Pro Demi" panose="020B0704020202020204" pitchFamily="34" charset="0"/>
                <a:ea typeface="Calibri" panose="020F0502020204030204" pitchFamily="34" charset="0"/>
                <a:cs typeface="Arial" panose="020B0604020202020204" pitchFamily="34" charset="0"/>
              </a:rPr>
              <a:t>All were assessed at baseline with the order of assessments counterbalanced. </a:t>
            </a:r>
          </a:p>
          <a:p>
            <a:pPr marL="571500" indent="-571500">
              <a:lnSpc>
                <a:spcPct val="200000"/>
              </a:lnSpc>
              <a:buFont typeface="Arial" panose="020B0604020202020204" pitchFamily="34" charset="0"/>
              <a:buChar char="•"/>
            </a:pPr>
            <a:endParaRPr lang="en-US" sz="3600" dirty="0">
              <a:effectLst/>
              <a:latin typeface="Avenir Next LT Pro Demi" panose="020B0704020202020204" pitchFamily="34" charset="0"/>
              <a:ea typeface="Calibri" panose="020F0502020204030204" pitchFamily="34" charset="0"/>
              <a:cs typeface="Arial" panose="020B0604020202020204" pitchFamily="34" charset="0"/>
            </a:endParaRPr>
          </a:p>
          <a:p>
            <a:pPr marL="571500" indent="-571500">
              <a:lnSpc>
                <a:spcPct val="200000"/>
              </a:lnSpc>
              <a:buFont typeface="Arial" panose="020B0604020202020204" pitchFamily="34" charset="0"/>
              <a:buChar char="•"/>
            </a:pPr>
            <a:r>
              <a:rPr lang="en-US" sz="3600" dirty="0">
                <a:effectLst/>
                <a:latin typeface="Avenir Next LT Pro Demi" panose="020B0704020202020204" pitchFamily="34" charset="0"/>
                <a:ea typeface="Calibri" panose="020F0502020204030204" pitchFamily="34" charset="0"/>
                <a:cs typeface="Arial" panose="020B0604020202020204" pitchFamily="34" charset="0"/>
              </a:rPr>
              <a:t>23 (13 RRMS and 10 SPMS) subjects were brought back 1-2 weeks later and re-administered alternate forms of the BAC.</a:t>
            </a:r>
          </a:p>
          <a:p>
            <a:pPr marL="571500" indent="-571500">
              <a:lnSpc>
                <a:spcPct val="200000"/>
              </a:lnSpc>
              <a:buFont typeface="Arial" panose="020B0604020202020204" pitchFamily="34" charset="0"/>
              <a:buChar char="•"/>
            </a:pPr>
            <a:endParaRPr lang="en-US" sz="3600" dirty="0">
              <a:effectLst/>
              <a:latin typeface="Avenir Next LT Pro Demi" panose="020B0704020202020204" pitchFamily="34" charset="0"/>
              <a:ea typeface="Calibri" panose="020F0502020204030204" pitchFamily="34" charset="0"/>
              <a:cs typeface="Arial" panose="020B0604020202020204" pitchFamily="34" charset="0"/>
            </a:endParaRPr>
          </a:p>
          <a:p>
            <a:pPr marL="571500" indent="-571500">
              <a:lnSpc>
                <a:spcPct val="200000"/>
              </a:lnSpc>
              <a:buFont typeface="Arial" panose="020B0604020202020204" pitchFamily="34" charset="0"/>
              <a:buChar char="•"/>
            </a:pPr>
            <a:r>
              <a:rPr lang="en-US" sz="3600" dirty="0">
                <a:effectLst/>
                <a:latin typeface="Avenir Next LT Pro Demi" panose="020B0704020202020204" pitchFamily="34" charset="0"/>
                <a:ea typeface="Calibri" panose="020F0502020204030204" pitchFamily="34" charset="0"/>
                <a:cs typeface="Arial" panose="020B0604020202020204" pitchFamily="34" charset="0"/>
              </a:rPr>
              <a:t>Subjects’ employment status was assessed using the Buffalo Vocational Monitoring Survey (BVMS).</a:t>
            </a:r>
            <a:endParaRPr lang="en-US" altLang="en-US" sz="3600" dirty="0">
              <a:latin typeface="Avenir Next LT Pro Demi" panose="020B0704020202020204" pitchFamily="34" charset="0"/>
              <a:ea typeface="Arial" charset="0"/>
            </a:endParaRPr>
          </a:p>
        </p:txBody>
      </p:sp>
      <p:sp>
        <p:nvSpPr>
          <p:cNvPr id="66" name="Rectangle 65">
            <a:extLst>
              <a:ext uri="{FF2B5EF4-FFF2-40B4-BE49-F238E27FC236}">
                <a16:creationId xmlns:a16="http://schemas.microsoft.com/office/drawing/2014/main" id="{3567B76E-4B08-46A1-AFB1-2D521F61A817}"/>
              </a:ext>
            </a:extLst>
          </p:cNvPr>
          <p:cNvSpPr/>
          <p:nvPr/>
        </p:nvSpPr>
        <p:spPr>
          <a:xfrm rot="16200000" flipH="1">
            <a:off x="18676620" y="405740"/>
            <a:ext cx="137160" cy="3749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7F1C411C-F79A-44BA-96B6-30C278C85446}"/>
              </a:ext>
            </a:extLst>
          </p:cNvPr>
          <p:cNvSpPr/>
          <p:nvPr/>
        </p:nvSpPr>
        <p:spPr>
          <a:xfrm>
            <a:off x="19307713" y="12441949"/>
            <a:ext cx="17301377" cy="2798099"/>
          </a:xfrm>
          <a:prstGeom prst="roundRect">
            <a:avLst>
              <a:gd name="adj" fmla="val 28880"/>
            </a:avLst>
          </a:prstGeom>
          <a:gradFill>
            <a:gsLst>
              <a:gs pos="98000">
                <a:srgbClr val="0064D2"/>
              </a:gs>
              <a:gs pos="60000">
                <a:srgbClr val="0064D2"/>
              </a:gs>
              <a:gs pos="16000">
                <a:srgbClr val="1785D1"/>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u="sng" dirty="0">
                <a:latin typeface="Tenorite" panose="00000500000000000000" pitchFamily="2" charset="0"/>
              </a:rPr>
              <a:t>Counterbalance Order</a:t>
            </a:r>
          </a:p>
          <a:p>
            <a:pPr algn="ctr"/>
            <a:endParaRPr lang="en-US" sz="3600" b="1" u="sng" dirty="0">
              <a:latin typeface="Tenorite" panose="00000500000000000000" pitchFamily="2" charset="0"/>
            </a:endParaRPr>
          </a:p>
          <a:p>
            <a:pPr algn="ctr"/>
            <a:r>
              <a:rPr lang="en-US" sz="3600" b="1" u="sng" dirty="0">
                <a:latin typeface="Tenorite" panose="00000500000000000000" pitchFamily="2" charset="0"/>
              </a:rPr>
              <a:t>Order A</a:t>
            </a:r>
            <a:r>
              <a:rPr lang="en-US" sz="3600" b="1" dirty="0">
                <a:latin typeface="Tenorite" panose="00000500000000000000" pitchFamily="2" charset="0"/>
              </a:rPr>
              <a:t>:	(1) </a:t>
            </a:r>
            <a:r>
              <a:rPr lang="en-US" sz="3600" dirty="0">
                <a:latin typeface="Tenorite" panose="00000500000000000000" pitchFamily="2" charset="0"/>
              </a:rPr>
              <a:t>Traditional Cognitive Testing - </a:t>
            </a:r>
            <a:r>
              <a:rPr lang="en-US" sz="3600" b="1" dirty="0">
                <a:latin typeface="Tenorite" panose="00000500000000000000" pitchFamily="2" charset="0"/>
              </a:rPr>
              <a:t>2) </a:t>
            </a:r>
            <a:r>
              <a:rPr lang="en-US" sz="3600" dirty="0">
                <a:latin typeface="Tenorite" panose="00000500000000000000" pitchFamily="2" charset="0"/>
              </a:rPr>
              <a:t>BAC App Modules</a:t>
            </a:r>
            <a:endParaRPr lang="en-US" sz="3600" u="sng" dirty="0">
              <a:latin typeface="Tenorite" panose="00000500000000000000" pitchFamily="2" charset="0"/>
            </a:endParaRPr>
          </a:p>
          <a:p>
            <a:pPr algn="ctr"/>
            <a:r>
              <a:rPr lang="en-US" sz="3600" b="1" dirty="0">
                <a:latin typeface="Tenorite" panose="00000500000000000000" pitchFamily="2" charset="0"/>
              </a:rPr>
              <a:t> </a:t>
            </a:r>
            <a:r>
              <a:rPr lang="en-US" sz="3600" b="1" u="sng" dirty="0">
                <a:latin typeface="Tenorite" panose="00000500000000000000" pitchFamily="2" charset="0"/>
              </a:rPr>
              <a:t>Order B</a:t>
            </a:r>
            <a:r>
              <a:rPr lang="en-US" sz="3600" b="1" dirty="0">
                <a:latin typeface="Tenorite" panose="00000500000000000000" pitchFamily="2" charset="0"/>
              </a:rPr>
              <a:t>: 	 (1)</a:t>
            </a:r>
            <a:r>
              <a:rPr lang="en-US" sz="3600" dirty="0">
                <a:latin typeface="Tenorite" panose="00000500000000000000" pitchFamily="2" charset="0"/>
              </a:rPr>
              <a:t> BAC App Modules – (</a:t>
            </a:r>
            <a:r>
              <a:rPr lang="en-US" sz="3600" b="1" dirty="0">
                <a:latin typeface="Tenorite" panose="00000500000000000000" pitchFamily="2" charset="0"/>
              </a:rPr>
              <a:t>2) </a:t>
            </a:r>
            <a:r>
              <a:rPr lang="en-US" sz="3600" dirty="0">
                <a:latin typeface="Tenorite" panose="00000500000000000000" pitchFamily="2" charset="0"/>
              </a:rPr>
              <a:t>Traditional Cognitive Testing</a:t>
            </a:r>
          </a:p>
        </p:txBody>
      </p:sp>
      <p:graphicFrame>
        <p:nvGraphicFramePr>
          <p:cNvPr id="9" name="Table 14">
            <a:extLst>
              <a:ext uri="{FF2B5EF4-FFF2-40B4-BE49-F238E27FC236}">
                <a16:creationId xmlns:a16="http://schemas.microsoft.com/office/drawing/2014/main" id="{87AFFC03-8939-4723-A7C0-F3718BE9EC1B}"/>
              </a:ext>
            </a:extLst>
          </p:cNvPr>
          <p:cNvGraphicFramePr>
            <a:graphicFrameLocks noGrp="1"/>
          </p:cNvGraphicFramePr>
          <p:nvPr>
            <p:extLst>
              <p:ext uri="{D42A27DB-BD31-4B8C-83A1-F6EECF244321}">
                <p14:modId xmlns:p14="http://schemas.microsoft.com/office/powerpoint/2010/main" val="4121510036"/>
              </p:ext>
            </p:extLst>
          </p:nvPr>
        </p:nvGraphicFramePr>
        <p:xfrm>
          <a:off x="19547105" y="4394821"/>
          <a:ext cx="16876380" cy="7422973"/>
        </p:xfrm>
        <a:graphic>
          <a:graphicData uri="http://schemas.openxmlformats.org/drawingml/2006/table">
            <a:tbl>
              <a:tblPr firstRow="1" bandRow="1">
                <a:tableStyleId>{5C22544A-7EE6-4342-B048-85BDC9FD1C3A}</a:tableStyleId>
              </a:tblPr>
              <a:tblGrid>
                <a:gridCol w="4704133">
                  <a:extLst>
                    <a:ext uri="{9D8B030D-6E8A-4147-A177-3AD203B41FA5}">
                      <a16:colId xmlns:a16="http://schemas.microsoft.com/office/drawing/2014/main" val="160810001"/>
                    </a:ext>
                  </a:extLst>
                </a:gridCol>
                <a:gridCol w="545138">
                  <a:extLst>
                    <a:ext uri="{9D8B030D-6E8A-4147-A177-3AD203B41FA5}">
                      <a16:colId xmlns:a16="http://schemas.microsoft.com/office/drawing/2014/main" val="3970117627"/>
                    </a:ext>
                  </a:extLst>
                </a:gridCol>
                <a:gridCol w="4437249">
                  <a:extLst>
                    <a:ext uri="{9D8B030D-6E8A-4147-A177-3AD203B41FA5}">
                      <a16:colId xmlns:a16="http://schemas.microsoft.com/office/drawing/2014/main" val="1034202223"/>
                    </a:ext>
                  </a:extLst>
                </a:gridCol>
                <a:gridCol w="672634">
                  <a:extLst>
                    <a:ext uri="{9D8B030D-6E8A-4147-A177-3AD203B41FA5}">
                      <a16:colId xmlns:a16="http://schemas.microsoft.com/office/drawing/2014/main" val="1858518181"/>
                    </a:ext>
                  </a:extLst>
                </a:gridCol>
                <a:gridCol w="3845578">
                  <a:extLst>
                    <a:ext uri="{9D8B030D-6E8A-4147-A177-3AD203B41FA5}">
                      <a16:colId xmlns:a16="http://schemas.microsoft.com/office/drawing/2014/main" val="1117664540"/>
                    </a:ext>
                  </a:extLst>
                </a:gridCol>
                <a:gridCol w="511269">
                  <a:extLst>
                    <a:ext uri="{9D8B030D-6E8A-4147-A177-3AD203B41FA5}">
                      <a16:colId xmlns:a16="http://schemas.microsoft.com/office/drawing/2014/main" val="1163261414"/>
                    </a:ext>
                  </a:extLst>
                </a:gridCol>
                <a:gridCol w="2160379">
                  <a:extLst>
                    <a:ext uri="{9D8B030D-6E8A-4147-A177-3AD203B41FA5}">
                      <a16:colId xmlns:a16="http://schemas.microsoft.com/office/drawing/2014/main" val="2650854505"/>
                    </a:ext>
                  </a:extLst>
                </a:gridCol>
              </a:tblGrid>
              <a:tr h="0">
                <a:tc>
                  <a:txBody>
                    <a:bodyPr/>
                    <a:lstStyle/>
                    <a:p>
                      <a:pPr algn="ctr"/>
                      <a:endParaRPr lang="en-US" sz="28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585216" rtl="0" eaLnBrk="1" fontAlgn="auto" latinLnBrk="0" hangingPunct="1">
                        <a:lnSpc>
                          <a:spcPct val="100000"/>
                        </a:lnSpc>
                        <a:spcBef>
                          <a:spcPts val="0"/>
                        </a:spcBef>
                        <a:spcAft>
                          <a:spcPts val="0"/>
                        </a:spcAft>
                        <a:buClrTx/>
                        <a:buSzTx/>
                        <a:buFontTx/>
                        <a:buNone/>
                        <a:tabLst/>
                        <a:defRPr/>
                      </a:pPr>
                      <a:endParaRPr lang="en-US" sz="28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585216"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Tenorite" panose="00000500000000000000" pitchFamily="2" charset="0"/>
                        </a:rPr>
                        <a:t>Relapsing Remitting </a:t>
                      </a:r>
                    </a:p>
                    <a:p>
                      <a:pPr marL="0" marR="0" lvl="0" indent="0" algn="ctr" defTabSz="585216"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Tenorite" panose="00000500000000000000" pitchFamily="2" charset="0"/>
                        </a:rPr>
                        <a:t>(RRMS, n=29)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28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dirty="0">
                          <a:solidFill>
                            <a:schemeClr val="tx1"/>
                          </a:solidFill>
                          <a:latin typeface="Tenorite" panose="00000500000000000000" pitchFamily="2" charset="0"/>
                        </a:rPr>
                        <a:t>Secondary Progressive </a:t>
                      </a:r>
                    </a:p>
                    <a:p>
                      <a:pPr algn="ctr"/>
                      <a:r>
                        <a:rPr lang="en-US" sz="2800" dirty="0">
                          <a:solidFill>
                            <a:schemeClr val="tx1"/>
                          </a:solidFill>
                          <a:latin typeface="Tenorite" panose="00000500000000000000" pitchFamily="2" charset="0"/>
                        </a:rPr>
                        <a:t>(SPMS, n=30)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2800" i="1"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i="1" dirty="0">
                          <a:solidFill>
                            <a:schemeClr val="tx1"/>
                          </a:solidFill>
                          <a:latin typeface="Tenorite" panose="00000500000000000000" pitchFamily="2" charset="0"/>
                        </a:rPr>
                        <a:t>p</a:t>
                      </a:r>
                      <a:r>
                        <a:rPr lang="en-US" sz="2800" i="0" dirty="0">
                          <a:solidFill>
                            <a:schemeClr val="tx1"/>
                          </a:solidFill>
                          <a:latin typeface="Tenorite" panose="00000500000000000000" pitchFamily="2" charset="0"/>
                        </a:rPr>
                        <a:t>-value</a:t>
                      </a:r>
                      <a:endParaRPr lang="en-US" sz="2800" i="1"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12588264"/>
                  </a:ext>
                </a:extLst>
              </a:tr>
              <a:tr h="908899">
                <a:tc>
                  <a:txBody>
                    <a:bodyPr/>
                    <a:lstStyle/>
                    <a:p>
                      <a:pPr algn="l"/>
                      <a:r>
                        <a:rPr lang="en-US" sz="3200" dirty="0">
                          <a:solidFill>
                            <a:schemeClr val="tx1"/>
                          </a:solidFill>
                          <a:latin typeface="Tenorite" panose="00000500000000000000" pitchFamily="2" charset="0"/>
                        </a:rPr>
                        <a:t>Age </a:t>
                      </a:r>
                      <a:r>
                        <a:rPr lang="en-US" sz="2400" dirty="0">
                          <a:solidFill>
                            <a:schemeClr val="tx1"/>
                          </a:solidFill>
                          <a:latin typeface="Tenorite" panose="00000500000000000000" pitchFamily="2" charset="0"/>
                        </a:rPr>
                        <a:t>(Years)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 48.17 (10.19)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61.00 (8.24)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1" dirty="0">
                          <a:solidFill>
                            <a:schemeClr val="tx1"/>
                          </a:solidFill>
                          <a:latin typeface="Tenorite" panose="00000500000000000000" pitchFamily="2"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8182743"/>
                  </a:ext>
                </a:extLst>
              </a:tr>
              <a:tr h="1024699">
                <a:tc>
                  <a:txBody>
                    <a:bodyPr/>
                    <a:lstStyle/>
                    <a:p>
                      <a:pPr algn="l"/>
                      <a:r>
                        <a:rPr lang="en-US" sz="3200" dirty="0">
                          <a:solidFill>
                            <a:schemeClr val="tx1"/>
                          </a:solidFill>
                          <a:latin typeface="Tenorite" panose="00000500000000000000" pitchFamily="2" charset="0"/>
                        </a:rPr>
                        <a:t>Sex </a:t>
                      </a:r>
                      <a:r>
                        <a:rPr lang="en-US" sz="2400" dirty="0">
                          <a:solidFill>
                            <a:schemeClr val="tx1"/>
                          </a:solidFill>
                          <a:latin typeface="Tenorite" panose="00000500000000000000" pitchFamily="2" charset="0"/>
                        </a:rPr>
                        <a:t>(% Female)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93.1%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73.3%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1" dirty="0">
                          <a:solidFill>
                            <a:schemeClr val="tx1"/>
                          </a:solidFill>
                          <a:latin typeface="Tenorite" panose="00000500000000000000" pitchFamily="2" charset="0"/>
                        </a:rPr>
                        <a:t>.043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44384630"/>
                  </a:ext>
                </a:extLst>
              </a:tr>
              <a:tr h="908899">
                <a:tc>
                  <a:txBody>
                    <a:bodyPr/>
                    <a:lstStyle/>
                    <a:p>
                      <a:pPr algn="l"/>
                      <a:r>
                        <a:rPr lang="en-US" sz="3200" dirty="0">
                          <a:solidFill>
                            <a:schemeClr val="tx1"/>
                          </a:solidFill>
                          <a:latin typeface="Tenorite" panose="00000500000000000000" pitchFamily="2" charset="0"/>
                        </a:rPr>
                        <a:t>Education </a:t>
                      </a:r>
                      <a:r>
                        <a:rPr lang="en-US" sz="2400" dirty="0">
                          <a:solidFill>
                            <a:schemeClr val="tx1"/>
                          </a:solidFill>
                          <a:latin typeface="Tenorite" panose="00000500000000000000" pitchFamily="2" charset="0"/>
                        </a:rPr>
                        <a:t>(Years)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15.17 (2.32)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15.07 (2.28)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.865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3375295"/>
                  </a:ext>
                </a:extLst>
              </a:tr>
              <a:tr h="908899">
                <a:tc>
                  <a:txBody>
                    <a:bodyPr/>
                    <a:lstStyle/>
                    <a:p>
                      <a:pPr algn="l"/>
                      <a:r>
                        <a:rPr lang="en-US" sz="3200" dirty="0">
                          <a:solidFill>
                            <a:schemeClr val="tx1"/>
                          </a:solidFill>
                          <a:latin typeface="Tenorite" panose="00000500000000000000" pitchFamily="2" charset="0"/>
                        </a:rPr>
                        <a:t>Race </a:t>
                      </a:r>
                      <a:r>
                        <a:rPr lang="en-US" sz="2400" dirty="0">
                          <a:solidFill>
                            <a:schemeClr val="tx1"/>
                          </a:solidFill>
                          <a:latin typeface="Tenorite" panose="00000500000000000000" pitchFamily="2" charset="0"/>
                        </a:rPr>
                        <a:t>(% White)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93.1%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86.7%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.413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41016136"/>
                  </a:ext>
                </a:extLst>
              </a:tr>
              <a:tr h="908899">
                <a:tc>
                  <a:txBody>
                    <a:bodyPr/>
                    <a:lstStyle/>
                    <a:p>
                      <a:pPr algn="l"/>
                      <a:r>
                        <a:rPr lang="en-US" sz="3200" dirty="0">
                          <a:solidFill>
                            <a:schemeClr val="tx1"/>
                          </a:solidFill>
                          <a:latin typeface="Tenorite" panose="00000500000000000000" pitchFamily="2" charset="0"/>
                        </a:rPr>
                        <a:t>EDSS </a:t>
                      </a:r>
                      <a:r>
                        <a:rPr lang="en-US" sz="2400" dirty="0">
                          <a:solidFill>
                            <a:schemeClr val="tx1"/>
                          </a:solidFill>
                          <a:latin typeface="Tenorite" panose="00000500000000000000" pitchFamily="2" charset="0"/>
                        </a:rPr>
                        <a:t>(Median [IQR])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2.0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6.0 (2.5)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1" dirty="0">
                          <a:solidFill>
                            <a:schemeClr val="tx1"/>
                          </a:solidFill>
                          <a:latin typeface="Tenorite" panose="00000500000000000000" pitchFamily="2"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2701761"/>
                  </a:ext>
                </a:extLst>
              </a:tr>
              <a:tr h="908899">
                <a:tc>
                  <a:txBody>
                    <a:bodyPr/>
                    <a:lstStyle/>
                    <a:p>
                      <a:pPr algn="l"/>
                      <a:r>
                        <a:rPr lang="en-US" sz="3200" dirty="0">
                          <a:solidFill>
                            <a:schemeClr val="tx1"/>
                          </a:solidFill>
                          <a:latin typeface="Tenorite" panose="00000500000000000000" pitchFamily="2" charset="0"/>
                        </a:rPr>
                        <a:t>Disease Duration </a:t>
                      </a:r>
                      <a:r>
                        <a:rPr lang="en-US" sz="2800" dirty="0">
                          <a:solidFill>
                            <a:schemeClr val="tx1"/>
                          </a:solidFill>
                          <a:latin typeface="Tenorite" panose="00000500000000000000" pitchFamily="2" charset="0"/>
                        </a:rPr>
                        <a:t>(Years)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13.69 (8.86)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dirty="0">
                          <a:solidFill>
                            <a:schemeClr val="tx1"/>
                          </a:solidFill>
                          <a:latin typeface="Tenorite" panose="00000500000000000000" pitchFamily="2" charset="0"/>
                        </a:rPr>
                        <a:t>24.03 (11.07)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1" dirty="0">
                          <a:solidFill>
                            <a:schemeClr val="tx1"/>
                          </a:solidFill>
                          <a:latin typeface="Tenorite" panose="00000500000000000000" pitchFamily="2"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06694523"/>
                  </a:ext>
                </a:extLst>
              </a:tr>
              <a:tr h="908899">
                <a:tc gridSpan="7">
                  <a:txBody>
                    <a:bodyPr/>
                    <a:lstStyle/>
                    <a:p>
                      <a:pPr algn="l"/>
                      <a:r>
                        <a:rPr lang="en-US" sz="2400" dirty="0">
                          <a:solidFill>
                            <a:schemeClr val="tx1"/>
                          </a:solidFill>
                          <a:latin typeface="Tenorite" panose="00000500000000000000" pitchFamily="2" charset="0"/>
                        </a:rPr>
                        <a:t>  Beck Depression-FS and Fatigue Severity Scale were non-significantly different between groups (</a:t>
                      </a:r>
                      <a:r>
                        <a:rPr lang="en-US" sz="2400" i="1" dirty="0">
                          <a:solidFill>
                            <a:schemeClr val="tx1"/>
                          </a:solidFill>
                          <a:latin typeface="Tenorite" panose="00000500000000000000" pitchFamily="2" charset="0"/>
                        </a:rPr>
                        <a:t>p</a:t>
                      </a:r>
                      <a:r>
                        <a:rPr lang="en-US" sz="2400" dirty="0">
                          <a:solidFill>
                            <a:schemeClr val="tx1"/>
                          </a:solidFill>
                          <a:latin typeface="Tenorite" panose="00000500000000000000" pitchFamily="2" charset="0"/>
                        </a:rPr>
                        <a:t> &gt;.05)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b="1" dirty="0">
                        <a:solidFill>
                          <a:schemeClr val="tx1"/>
                        </a:solidFill>
                        <a:latin typeface="Tenorite"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5021788"/>
                  </a:ext>
                </a:extLst>
              </a:tr>
            </a:tbl>
          </a:graphicData>
        </a:graphic>
      </p:graphicFrame>
      <p:sp>
        <p:nvSpPr>
          <p:cNvPr id="7" name="Rectangle: Rounded Corners 6">
            <a:extLst>
              <a:ext uri="{FF2B5EF4-FFF2-40B4-BE49-F238E27FC236}">
                <a16:creationId xmlns:a16="http://schemas.microsoft.com/office/drawing/2014/main" id="{0EB4A57C-6EEF-4A83-B962-E4D630BD0F90}"/>
              </a:ext>
            </a:extLst>
          </p:cNvPr>
          <p:cNvSpPr/>
          <p:nvPr/>
        </p:nvSpPr>
        <p:spPr>
          <a:xfrm>
            <a:off x="19307713" y="4150440"/>
            <a:ext cx="17301378" cy="7779944"/>
          </a:xfrm>
          <a:prstGeom prst="roundRect">
            <a:avLst>
              <a:gd name="adj" fmla="val 12215"/>
            </a:avLst>
          </a:prstGeom>
          <a:noFill/>
          <a:ln w="76200">
            <a:gradFill>
              <a:gsLst>
                <a:gs pos="0">
                  <a:srgbClr val="40B5E6"/>
                </a:gs>
                <a:gs pos="50000">
                  <a:srgbClr val="119AD2"/>
                </a:gs>
                <a:gs pos="83000">
                  <a:srgbClr val="1785D1"/>
                </a:gs>
                <a:gs pos="100000">
                  <a:srgbClr val="0064D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Rounded Corners 40">
            <a:extLst>
              <a:ext uri="{FF2B5EF4-FFF2-40B4-BE49-F238E27FC236}">
                <a16:creationId xmlns:a16="http://schemas.microsoft.com/office/drawing/2014/main" id="{4C453006-21C8-49A6-9156-365A065CE8A7}"/>
              </a:ext>
            </a:extLst>
          </p:cNvPr>
          <p:cNvSpPr/>
          <p:nvPr/>
        </p:nvSpPr>
        <p:spPr>
          <a:xfrm>
            <a:off x="19307714" y="15660105"/>
            <a:ext cx="17301376" cy="2798099"/>
          </a:xfrm>
          <a:prstGeom prst="roundRect">
            <a:avLst>
              <a:gd name="adj" fmla="val 28880"/>
            </a:avLst>
          </a:prstGeom>
          <a:gradFill>
            <a:gsLst>
              <a:gs pos="98000">
                <a:srgbClr val="41B6E6"/>
              </a:gs>
              <a:gs pos="47000">
                <a:srgbClr val="0064D2"/>
              </a:gs>
              <a:gs pos="0">
                <a:srgbClr val="0064D2"/>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Tenorite" panose="00000500000000000000" pitchFamily="2" charset="0"/>
              </a:rPr>
              <a:t>BVMS</a:t>
            </a:r>
            <a:r>
              <a:rPr lang="en-US" sz="3600" dirty="0">
                <a:latin typeface="Tenorite" panose="00000500000000000000" pitchFamily="2" charset="0"/>
              </a:rPr>
              <a:t> </a:t>
            </a:r>
            <a:r>
              <a:rPr lang="en-US" sz="3600" dirty="0">
                <a:effectLst/>
                <a:latin typeface="Tenorite" panose="00000500000000000000" pitchFamily="2" charset="0"/>
                <a:ea typeface="Calibri" panose="020F0502020204030204" pitchFamily="34" charset="0"/>
              </a:rPr>
              <a:t>asks respondents about demographics, MS disease characteristics, work status, job type, work duties, income, hours worked, and disclosure of disease status to supervisors and coworkers. It also asks about negative work events that have recently occurred (e.g., Verbal criticism) and work accommodations (e.g., flexible work hours). </a:t>
            </a:r>
            <a:r>
              <a:rPr lang="en-US" sz="3600" dirty="0">
                <a:latin typeface="Tenorite" panose="00000500000000000000" pitchFamily="2" charset="0"/>
              </a:rPr>
              <a:t> </a:t>
            </a:r>
          </a:p>
        </p:txBody>
      </p:sp>
    </p:spTree>
    <p:extLst>
      <p:ext uri="{BB962C8B-B14F-4D97-AF65-F5344CB8AC3E}">
        <p14:creationId xmlns:p14="http://schemas.microsoft.com/office/powerpoint/2010/main" val="801527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C7AD72-AFD5-4D8D-9D91-11BF87E86CB5}"/>
              </a:ext>
            </a:extLst>
          </p:cNvPr>
          <p:cNvSpPr/>
          <p:nvPr/>
        </p:nvSpPr>
        <p:spPr>
          <a:xfrm>
            <a:off x="0" y="3451067"/>
            <a:ext cx="18321744" cy="2643923"/>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9D2F0FD-77D4-442E-BB24-DA532D1AF770}"/>
              </a:ext>
            </a:extLst>
          </p:cNvPr>
          <p:cNvSpPr txBox="1"/>
          <p:nvPr/>
        </p:nvSpPr>
        <p:spPr>
          <a:xfrm>
            <a:off x="3637994" y="4011968"/>
            <a:ext cx="8813982" cy="1161574"/>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r>
              <a:rPr lang="en-US" sz="6600" dirty="0">
                <a:solidFill>
                  <a:schemeClr val="bg1"/>
                </a:solidFill>
                <a:latin typeface="Avenir Next LT Pro Demi" panose="020B0704020202020204" pitchFamily="34" charset="0"/>
              </a:rPr>
              <a:t>Results</a:t>
            </a:r>
          </a:p>
        </p:txBody>
      </p:sp>
      <p:sp>
        <p:nvSpPr>
          <p:cNvPr id="4" name="Rectangle: Rounded Corners 3">
            <a:extLst>
              <a:ext uri="{FF2B5EF4-FFF2-40B4-BE49-F238E27FC236}">
                <a16:creationId xmlns:a16="http://schemas.microsoft.com/office/drawing/2014/main" id="{E15D1400-E2F3-45C8-9DD2-BC3DE914F410}"/>
              </a:ext>
            </a:extLst>
          </p:cNvPr>
          <p:cNvSpPr/>
          <p:nvPr/>
        </p:nvSpPr>
        <p:spPr>
          <a:xfrm>
            <a:off x="18120066" y="3475166"/>
            <a:ext cx="258768" cy="26151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C3C4A1D-7A9A-4938-8866-D4BD6E5FA2EA}"/>
              </a:ext>
            </a:extLst>
          </p:cNvPr>
          <p:cNvSpPr/>
          <p:nvPr/>
        </p:nvSpPr>
        <p:spPr>
          <a:xfrm>
            <a:off x="475337" y="3029343"/>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 company name&#10;&#10;Description automatically generated">
            <a:extLst>
              <a:ext uri="{FF2B5EF4-FFF2-40B4-BE49-F238E27FC236}">
                <a16:creationId xmlns:a16="http://schemas.microsoft.com/office/drawing/2014/main" id="{42A48B94-F0FA-478B-ABE3-C26B8E757CA1}"/>
              </a:ext>
            </a:extLst>
          </p:cNvPr>
          <p:cNvPicPr>
            <a:picLocks noChangeAspect="1"/>
          </p:cNvPicPr>
          <p:nvPr/>
        </p:nvPicPr>
        <p:blipFill>
          <a:blip r:embed="rId3"/>
          <a:stretch>
            <a:fillRect/>
          </a:stretch>
        </p:blipFill>
        <p:spPr>
          <a:xfrm>
            <a:off x="589517" y="3134684"/>
            <a:ext cx="2458960" cy="2458960"/>
          </a:xfrm>
          <a:prstGeom prst="rect">
            <a:avLst/>
          </a:prstGeom>
        </p:spPr>
      </p:pic>
      <p:sp>
        <p:nvSpPr>
          <p:cNvPr id="8" name="Poster Title">
            <a:extLst>
              <a:ext uri="{FF2B5EF4-FFF2-40B4-BE49-F238E27FC236}">
                <a16:creationId xmlns:a16="http://schemas.microsoft.com/office/drawing/2014/main" id="{C9ABA26E-5893-4FAC-B0AA-4359D3D37AF2}"/>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sp>
        <p:nvSpPr>
          <p:cNvPr id="66" name="Rectangle 65">
            <a:extLst>
              <a:ext uri="{FF2B5EF4-FFF2-40B4-BE49-F238E27FC236}">
                <a16:creationId xmlns:a16="http://schemas.microsoft.com/office/drawing/2014/main" id="{3567B76E-4B08-46A1-AFB1-2D521F61A817}"/>
              </a:ext>
            </a:extLst>
          </p:cNvPr>
          <p:cNvSpPr/>
          <p:nvPr/>
        </p:nvSpPr>
        <p:spPr>
          <a:xfrm rot="16200000" flipH="1">
            <a:off x="18676620" y="405740"/>
            <a:ext cx="137160" cy="3749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Table 17">
            <a:extLst>
              <a:ext uri="{FF2B5EF4-FFF2-40B4-BE49-F238E27FC236}">
                <a16:creationId xmlns:a16="http://schemas.microsoft.com/office/drawing/2014/main" id="{750077D3-B3D5-4531-A9EF-E403C9C57F60}"/>
              </a:ext>
            </a:extLst>
          </p:cNvPr>
          <p:cNvGraphicFramePr>
            <a:graphicFrameLocks noGrp="1"/>
          </p:cNvGraphicFramePr>
          <p:nvPr>
            <p:extLst>
              <p:ext uri="{D42A27DB-BD31-4B8C-83A1-F6EECF244321}">
                <p14:modId xmlns:p14="http://schemas.microsoft.com/office/powerpoint/2010/main" val="2186477463"/>
              </p:ext>
            </p:extLst>
          </p:nvPr>
        </p:nvGraphicFramePr>
        <p:xfrm>
          <a:off x="598171" y="7346571"/>
          <a:ext cx="36267070" cy="10628463"/>
        </p:xfrm>
        <a:graphic>
          <a:graphicData uri="http://schemas.openxmlformats.org/drawingml/2006/table">
            <a:tbl>
              <a:tblPr>
                <a:tableStyleId>{5C22544A-7EE6-4342-B048-85BDC9FD1C3A}</a:tableStyleId>
              </a:tblPr>
              <a:tblGrid>
                <a:gridCol w="4634023">
                  <a:extLst>
                    <a:ext uri="{9D8B030D-6E8A-4147-A177-3AD203B41FA5}">
                      <a16:colId xmlns:a16="http://schemas.microsoft.com/office/drawing/2014/main" val="964734378"/>
                    </a:ext>
                  </a:extLst>
                </a:gridCol>
                <a:gridCol w="4279413">
                  <a:extLst>
                    <a:ext uri="{9D8B030D-6E8A-4147-A177-3AD203B41FA5}">
                      <a16:colId xmlns:a16="http://schemas.microsoft.com/office/drawing/2014/main" val="345408415"/>
                    </a:ext>
                  </a:extLst>
                </a:gridCol>
                <a:gridCol w="4645081">
                  <a:extLst>
                    <a:ext uri="{9D8B030D-6E8A-4147-A177-3AD203B41FA5}">
                      <a16:colId xmlns:a16="http://schemas.microsoft.com/office/drawing/2014/main" val="2912120682"/>
                    </a:ext>
                  </a:extLst>
                </a:gridCol>
                <a:gridCol w="4472797">
                  <a:extLst>
                    <a:ext uri="{9D8B030D-6E8A-4147-A177-3AD203B41FA5}">
                      <a16:colId xmlns:a16="http://schemas.microsoft.com/office/drawing/2014/main" val="3799910176"/>
                    </a:ext>
                  </a:extLst>
                </a:gridCol>
                <a:gridCol w="4351382">
                  <a:extLst>
                    <a:ext uri="{9D8B030D-6E8A-4147-A177-3AD203B41FA5}">
                      <a16:colId xmlns:a16="http://schemas.microsoft.com/office/drawing/2014/main" val="1044059223"/>
                    </a:ext>
                  </a:extLst>
                </a:gridCol>
                <a:gridCol w="4766496">
                  <a:extLst>
                    <a:ext uri="{9D8B030D-6E8A-4147-A177-3AD203B41FA5}">
                      <a16:colId xmlns:a16="http://schemas.microsoft.com/office/drawing/2014/main" val="2310711448"/>
                    </a:ext>
                  </a:extLst>
                </a:gridCol>
                <a:gridCol w="4558939">
                  <a:extLst>
                    <a:ext uri="{9D8B030D-6E8A-4147-A177-3AD203B41FA5}">
                      <a16:colId xmlns:a16="http://schemas.microsoft.com/office/drawing/2014/main" val="3644768800"/>
                    </a:ext>
                  </a:extLst>
                </a:gridCol>
                <a:gridCol w="4558939">
                  <a:extLst>
                    <a:ext uri="{9D8B030D-6E8A-4147-A177-3AD203B41FA5}">
                      <a16:colId xmlns:a16="http://schemas.microsoft.com/office/drawing/2014/main" val="148790079"/>
                    </a:ext>
                  </a:extLst>
                </a:gridCol>
              </a:tblGrid>
              <a:tr h="1222024">
                <a:tc>
                  <a:txBody>
                    <a:bodyPr/>
                    <a:lstStyle/>
                    <a:p>
                      <a:pPr algn="l" fontAlgn="b"/>
                      <a:r>
                        <a:rPr lang="en-US" sz="2400" u="none" strike="noStrike" dirty="0">
                          <a:effectLst/>
                          <a:latin typeface="+mn-lt"/>
                        </a:rPr>
                        <a:t> </a:t>
                      </a:r>
                      <a:endParaRPr lang="en-US" sz="2400" b="0" i="0" u="none" strike="noStrike" dirty="0">
                        <a:solidFill>
                          <a:srgbClr val="000000"/>
                        </a:solidFill>
                        <a:effectLst/>
                        <a:latin typeface="+mn-lt"/>
                      </a:endParaRPr>
                    </a:p>
                  </a:txBody>
                  <a:tcPr marL="7620" marR="7620" marT="762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3200" b="1" u="none" strike="noStrike" dirty="0">
                          <a:solidFill>
                            <a:srgbClr val="003E82"/>
                          </a:solidFill>
                          <a:effectLst/>
                          <a:latin typeface="Tenorite" panose="00000500000000000000" pitchFamily="2" charset="0"/>
                        </a:rPr>
                        <a:t>VM Total Recall 5-Trials</a:t>
                      </a:r>
                      <a:endParaRPr lang="en-US" sz="3200" b="1" i="0" u="none" strike="noStrike" dirty="0">
                        <a:solidFill>
                          <a:srgbClr val="003E82"/>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3200" b="1" u="none" strike="noStrike" dirty="0">
                          <a:solidFill>
                            <a:srgbClr val="003E82"/>
                          </a:solidFill>
                          <a:effectLst/>
                          <a:latin typeface="Tenorite" panose="00000500000000000000" pitchFamily="2" charset="0"/>
                        </a:rPr>
                        <a:t>VMR Delayed </a:t>
                      </a:r>
                    </a:p>
                    <a:p>
                      <a:pPr algn="ctr" fontAlgn="ctr"/>
                      <a:r>
                        <a:rPr lang="en-US" sz="3200" b="1" u="none" strike="noStrike" dirty="0">
                          <a:solidFill>
                            <a:srgbClr val="003E82"/>
                          </a:solidFill>
                          <a:effectLst/>
                          <a:latin typeface="Tenorite" panose="00000500000000000000" pitchFamily="2" charset="0"/>
                        </a:rPr>
                        <a:t>Free Recall</a:t>
                      </a:r>
                      <a:endParaRPr lang="en-US" sz="3200" b="1" i="0" u="none" strike="noStrike" dirty="0">
                        <a:solidFill>
                          <a:srgbClr val="003E82"/>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3200" b="1" u="none" strike="noStrike" dirty="0">
                          <a:solidFill>
                            <a:srgbClr val="003E82"/>
                          </a:solidFill>
                          <a:effectLst/>
                          <a:latin typeface="Tenorite" panose="00000500000000000000" pitchFamily="2" charset="0"/>
                        </a:rPr>
                        <a:t>DS # of Correct Sequences</a:t>
                      </a:r>
                      <a:endParaRPr lang="en-US" sz="3200" b="1" i="0" u="none" strike="noStrike" dirty="0">
                        <a:solidFill>
                          <a:srgbClr val="003E82"/>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3200" b="1" u="none" strike="noStrike" dirty="0">
                          <a:solidFill>
                            <a:srgbClr val="003E82"/>
                          </a:solidFill>
                          <a:effectLst/>
                          <a:latin typeface="Tenorite" panose="00000500000000000000" pitchFamily="2" charset="0"/>
                        </a:rPr>
                        <a:t>TM # of Tokens Correctly Placed</a:t>
                      </a:r>
                      <a:endParaRPr lang="en-US" sz="3200" b="1" i="0" u="none" strike="noStrike" dirty="0">
                        <a:solidFill>
                          <a:srgbClr val="003E82"/>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3200" b="1" u="none" strike="noStrike" dirty="0">
                          <a:solidFill>
                            <a:srgbClr val="003E82"/>
                          </a:solidFill>
                          <a:effectLst/>
                          <a:latin typeface="Tenorite" panose="00000500000000000000" pitchFamily="2" charset="0"/>
                        </a:rPr>
                        <a:t>SC Number Correct</a:t>
                      </a:r>
                      <a:endParaRPr lang="en-US" sz="3200" b="1" i="0" u="none" strike="noStrike" dirty="0">
                        <a:solidFill>
                          <a:srgbClr val="003E82"/>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3200" b="1" u="none" strike="noStrike" dirty="0">
                          <a:solidFill>
                            <a:srgbClr val="003E82"/>
                          </a:solidFill>
                          <a:effectLst/>
                          <a:latin typeface="Tenorite" panose="00000500000000000000" pitchFamily="2" charset="0"/>
                        </a:rPr>
                        <a:t>TL Correct Responses</a:t>
                      </a:r>
                      <a:endParaRPr lang="en-US" sz="3200" b="1" i="0" u="none" strike="noStrike" dirty="0">
                        <a:solidFill>
                          <a:srgbClr val="003E82"/>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3200" b="1" u="none" strike="noStrike" dirty="0">
                          <a:solidFill>
                            <a:srgbClr val="003E82"/>
                          </a:solidFill>
                          <a:effectLst/>
                          <a:latin typeface="Tenorite" panose="00000500000000000000" pitchFamily="2" charset="0"/>
                        </a:rPr>
                        <a:t>VS Total Correct Trials</a:t>
                      </a:r>
                      <a:endParaRPr lang="en-US" sz="3200" b="1" i="0" u="none" strike="noStrike" dirty="0">
                        <a:solidFill>
                          <a:srgbClr val="003E82"/>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5936577"/>
                  </a:ext>
                </a:extLst>
              </a:tr>
              <a:tr h="1038278">
                <a:tc>
                  <a:txBody>
                    <a:bodyPr/>
                    <a:lstStyle/>
                    <a:p>
                      <a:pPr algn="l" fontAlgn="b"/>
                      <a:r>
                        <a:rPr lang="en-US" sz="3200" b="1" u="none" strike="noStrike" dirty="0">
                          <a:solidFill>
                            <a:srgbClr val="003E82"/>
                          </a:solidFill>
                          <a:effectLst/>
                          <a:latin typeface="Tenorite" panose="00000500000000000000" pitchFamily="2" charset="0"/>
                        </a:rPr>
                        <a:t>9-Hole Peg Test</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-.476**</a:t>
                      </a:r>
                      <a:endParaRPr lang="en-US" sz="4000" b="0"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-.440**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-.424**</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b="1" i="1" u="none" strike="noStrike" dirty="0">
                          <a:solidFill>
                            <a:schemeClr val="tx2"/>
                          </a:solidFill>
                          <a:effectLst/>
                          <a:latin typeface="Tenorite" panose="00000500000000000000" pitchFamily="2" charset="0"/>
                        </a:rPr>
                        <a:t>-.659**</a:t>
                      </a: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-.660**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-.500**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-.567**</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1969258"/>
                  </a:ext>
                </a:extLst>
              </a:tr>
              <a:tr h="1038278">
                <a:tc>
                  <a:txBody>
                    <a:bodyPr/>
                    <a:lstStyle/>
                    <a:p>
                      <a:pPr algn="l" fontAlgn="b"/>
                      <a:r>
                        <a:rPr lang="en-US" sz="3200" b="1" u="none" strike="noStrike" dirty="0">
                          <a:solidFill>
                            <a:srgbClr val="003E82"/>
                          </a:solidFill>
                          <a:effectLst/>
                          <a:latin typeface="Tenorite" panose="00000500000000000000" pitchFamily="2" charset="0"/>
                        </a:rPr>
                        <a:t>25 Foot Walk</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-.551**</a:t>
                      </a:r>
                      <a:endParaRPr lang="en-US" sz="4000" b="0"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-.534**</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-.422**</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b="0" i="1" u="none" strike="noStrike" dirty="0">
                          <a:solidFill>
                            <a:schemeClr val="tx1"/>
                          </a:solidFill>
                          <a:effectLst/>
                          <a:latin typeface="Tenorite" panose="00000500000000000000" pitchFamily="2" charset="0"/>
                        </a:rPr>
                        <a:t>-.615**</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b="1" u="none" strike="noStrike" dirty="0">
                          <a:solidFill>
                            <a:schemeClr val="tx2"/>
                          </a:solidFill>
                          <a:effectLst/>
                          <a:latin typeface="Tenorite" panose="00000500000000000000" pitchFamily="2" charset="0"/>
                        </a:rPr>
                        <a:t>-.710**</a:t>
                      </a:r>
                      <a:endParaRPr lang="en-US" sz="4000" b="1" i="0" u="none" strike="noStrike" dirty="0">
                        <a:solidFill>
                          <a:schemeClr val="tx2"/>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-.437**</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-.631**</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7324866"/>
                  </a:ext>
                </a:extLst>
              </a:tr>
              <a:tr h="1038278">
                <a:tc>
                  <a:txBody>
                    <a:bodyPr/>
                    <a:lstStyle/>
                    <a:p>
                      <a:pPr algn="l" fontAlgn="b"/>
                      <a:r>
                        <a:rPr lang="en-US" sz="3200" b="1" u="none" strike="noStrike" dirty="0">
                          <a:solidFill>
                            <a:srgbClr val="003E82"/>
                          </a:solidFill>
                          <a:effectLst/>
                          <a:latin typeface="Tenorite" panose="00000500000000000000" pitchFamily="2" charset="0"/>
                        </a:rPr>
                        <a:t>CVLT2 Total Learning</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4000" b="1" i="1" u="none" strike="noStrike" dirty="0">
                          <a:solidFill>
                            <a:schemeClr val="tx2"/>
                          </a:solidFill>
                          <a:effectLst/>
                          <a:latin typeface="Tenorite" panose="00000500000000000000" pitchFamily="2" charset="0"/>
                        </a:rPr>
                        <a:t>.757**</a:t>
                      </a: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.664**</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.468**</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.382**</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.579**</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.602**</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.603**</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555706"/>
                  </a:ext>
                </a:extLst>
              </a:tr>
              <a:tr h="1038278">
                <a:tc>
                  <a:txBody>
                    <a:bodyPr/>
                    <a:lstStyle/>
                    <a:p>
                      <a:pPr algn="l" fontAlgn="b"/>
                      <a:r>
                        <a:rPr lang="en-US" sz="3200" b="1" u="none" strike="noStrike" dirty="0">
                          <a:solidFill>
                            <a:srgbClr val="003E82"/>
                          </a:solidFill>
                          <a:effectLst/>
                          <a:latin typeface="Tenorite" panose="00000500000000000000" pitchFamily="2" charset="0"/>
                        </a:rPr>
                        <a:t>CVLT2 Delayed Recall</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4000" b="1" i="1" u="none" strike="noStrike" dirty="0">
                          <a:solidFill>
                            <a:schemeClr val="tx2"/>
                          </a:solidFill>
                          <a:effectLst/>
                          <a:latin typeface="Tenorite" panose="00000500000000000000" pitchFamily="2" charset="0"/>
                        </a:rPr>
                        <a:t>.757**</a:t>
                      </a: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i="1" u="none" strike="noStrike" dirty="0">
                          <a:solidFill>
                            <a:schemeClr val="tx1"/>
                          </a:solidFill>
                          <a:effectLst/>
                          <a:latin typeface="Tenorite" panose="00000500000000000000" pitchFamily="2" charset="0"/>
                        </a:rPr>
                        <a:t>.714**</a:t>
                      </a:r>
                      <a:endParaRPr lang="en-US" sz="4000" b="1" i="1"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.557**</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.451**</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.669**</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.698**</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.677**</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971700"/>
                  </a:ext>
                </a:extLst>
              </a:tr>
              <a:tr h="1038278">
                <a:tc>
                  <a:txBody>
                    <a:bodyPr/>
                    <a:lstStyle/>
                    <a:p>
                      <a:pPr algn="l" fontAlgn="b"/>
                      <a:r>
                        <a:rPr lang="en-US" sz="3200" b="1" u="none" strike="noStrike" dirty="0">
                          <a:solidFill>
                            <a:srgbClr val="003E82"/>
                          </a:solidFill>
                          <a:effectLst/>
                          <a:latin typeface="Tenorite" panose="00000500000000000000" pitchFamily="2" charset="0"/>
                        </a:rPr>
                        <a:t>BVMTR Total Learning</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.723**</a:t>
                      </a:r>
                      <a:endParaRPr lang="en-US" sz="4000" b="0"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.645**</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.510**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.598**</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.713**</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.716**</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b="1" i="1" u="none" strike="noStrike" dirty="0">
                          <a:solidFill>
                            <a:schemeClr val="tx2"/>
                          </a:solidFill>
                          <a:effectLst/>
                          <a:latin typeface="Tenorite" panose="00000500000000000000" pitchFamily="2" charset="0"/>
                        </a:rPr>
                        <a:t>.727**</a:t>
                      </a: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9305964"/>
                  </a:ext>
                </a:extLst>
              </a:tr>
              <a:tr h="1038278">
                <a:tc>
                  <a:txBody>
                    <a:bodyPr/>
                    <a:lstStyle/>
                    <a:p>
                      <a:pPr algn="l" fontAlgn="b"/>
                      <a:r>
                        <a:rPr lang="en-US" sz="3200" b="1" u="none" strike="noStrike" dirty="0">
                          <a:solidFill>
                            <a:srgbClr val="003E82"/>
                          </a:solidFill>
                          <a:effectLst/>
                          <a:latin typeface="Tenorite" panose="00000500000000000000" pitchFamily="2" charset="0"/>
                        </a:rPr>
                        <a:t>BVMTR Delayed Recall</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.630**</a:t>
                      </a:r>
                      <a:endParaRPr lang="en-US" sz="4000" b="0"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.561**</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.394**</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.583**</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.579**</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.674**</a:t>
                      </a:r>
                      <a:endParaRPr lang="en-US" sz="4000" b="1"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b="1" i="1" u="none" strike="noStrike" dirty="0">
                          <a:solidFill>
                            <a:schemeClr val="tx2"/>
                          </a:solidFill>
                          <a:effectLst/>
                          <a:latin typeface="Tenorite" panose="00000500000000000000" pitchFamily="2" charset="0"/>
                        </a:rPr>
                        <a:t>.682**</a:t>
                      </a: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3658881"/>
                  </a:ext>
                </a:extLst>
              </a:tr>
              <a:tr h="1038278">
                <a:tc>
                  <a:txBody>
                    <a:bodyPr/>
                    <a:lstStyle/>
                    <a:p>
                      <a:pPr algn="l" fontAlgn="b"/>
                      <a:r>
                        <a:rPr lang="en-US" sz="3200" b="1" u="none" strike="noStrike" dirty="0">
                          <a:solidFill>
                            <a:srgbClr val="003E82"/>
                          </a:solidFill>
                          <a:effectLst/>
                          <a:latin typeface="Tenorite" panose="00000500000000000000" pitchFamily="2" charset="0"/>
                        </a:rPr>
                        <a:t>SDMT Oral</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.705**</a:t>
                      </a:r>
                      <a:endParaRPr lang="en-US" sz="4000" b="0"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.623**</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.667**</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.690**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b="1" i="1" u="none" strike="noStrike" dirty="0">
                          <a:solidFill>
                            <a:schemeClr val="tx2"/>
                          </a:solidFill>
                          <a:effectLst/>
                          <a:latin typeface="Tenorite" panose="00000500000000000000" pitchFamily="2" charset="0"/>
                        </a:rPr>
                        <a:t>.838**</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.718**</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.790**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0223015"/>
                  </a:ext>
                </a:extLst>
              </a:tr>
              <a:tr h="1038278">
                <a:tc>
                  <a:txBody>
                    <a:bodyPr/>
                    <a:lstStyle/>
                    <a:p>
                      <a:pPr algn="l" fontAlgn="b"/>
                      <a:r>
                        <a:rPr lang="en-US" sz="3200" b="1" u="none" strike="noStrike" dirty="0">
                          <a:solidFill>
                            <a:srgbClr val="003E82"/>
                          </a:solidFill>
                          <a:effectLst/>
                          <a:latin typeface="Tenorite" panose="00000500000000000000" pitchFamily="2" charset="0"/>
                        </a:rPr>
                        <a:t>DKEFS Sorting Correct Sorts</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4000" b="1" i="1" u="none" strike="noStrike" dirty="0">
                          <a:solidFill>
                            <a:schemeClr val="tx2"/>
                          </a:solidFill>
                          <a:effectLst/>
                          <a:latin typeface="Tenorite" panose="00000500000000000000" pitchFamily="2" charset="0"/>
                        </a:rPr>
                        <a:t>.633**</a:t>
                      </a: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.538**</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.599**</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.401**</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.575**</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i="1" u="none" strike="noStrike" dirty="0">
                          <a:solidFill>
                            <a:schemeClr val="tx1"/>
                          </a:solidFill>
                          <a:effectLst/>
                          <a:latin typeface="Tenorite" panose="00000500000000000000" pitchFamily="2" charset="0"/>
                        </a:rPr>
                        <a:t>.617**</a:t>
                      </a:r>
                      <a:endParaRPr lang="en-US" sz="4000" b="1" i="1"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b="0" u="none" strike="noStrike" dirty="0">
                          <a:solidFill>
                            <a:schemeClr val="tx1"/>
                          </a:solidFill>
                          <a:effectLst/>
                          <a:latin typeface="Tenorite" panose="00000500000000000000" pitchFamily="2" charset="0"/>
                        </a:rPr>
                        <a:t>.620**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3027506"/>
                  </a:ext>
                </a:extLst>
              </a:tr>
              <a:tr h="1100215">
                <a:tc>
                  <a:txBody>
                    <a:bodyPr/>
                    <a:lstStyle/>
                    <a:p>
                      <a:pPr algn="l" fontAlgn="b"/>
                      <a:r>
                        <a:rPr lang="en-US" sz="3200" b="1" u="none" strike="noStrike" dirty="0">
                          <a:solidFill>
                            <a:srgbClr val="003E82"/>
                          </a:solidFill>
                          <a:effectLst/>
                          <a:latin typeface="Tenorite" panose="00000500000000000000" pitchFamily="2" charset="0"/>
                        </a:rPr>
                        <a:t>DKEFS Sorting Description Score</a:t>
                      </a:r>
                      <a:endParaRPr lang="en-US" sz="3200" b="1" i="0" u="none" strike="noStrike" dirty="0">
                        <a:solidFill>
                          <a:srgbClr val="003E82"/>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.622**</a:t>
                      </a:r>
                      <a:endParaRPr lang="en-US" sz="4000" b="0" i="0" u="none" strike="noStrike" dirty="0">
                        <a:solidFill>
                          <a:schemeClr val="tx1"/>
                        </a:solidFill>
                        <a:effectLst/>
                        <a:latin typeface="Tenorite" panose="00000500000000000000" pitchFamily="2" charset="0"/>
                      </a:endParaRP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.504**</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.590**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.373**</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.550**</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b="1" i="1" u="none" strike="noStrike" dirty="0">
                          <a:solidFill>
                            <a:schemeClr val="tx2"/>
                          </a:solidFill>
                          <a:effectLst/>
                          <a:latin typeface="Tenorite" panose="00000500000000000000" pitchFamily="2" charset="0"/>
                        </a:rPr>
                        <a:t>.629**</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4000" u="none" strike="noStrike" dirty="0">
                          <a:solidFill>
                            <a:schemeClr val="tx1"/>
                          </a:solidFill>
                          <a:effectLst/>
                          <a:latin typeface="Tenorite" panose="00000500000000000000" pitchFamily="2" charset="0"/>
                        </a:rPr>
                        <a:t>.578**</a:t>
                      </a:r>
                      <a:endParaRPr lang="en-US" sz="4000" b="0" i="0" u="none" strike="noStrike" dirty="0">
                        <a:solidFill>
                          <a:schemeClr val="tx1"/>
                        </a:solidFill>
                        <a:effectLst/>
                        <a:latin typeface="Tenorite" panose="00000500000000000000" pitchFamily="2"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9577266"/>
                  </a:ext>
                </a:extLst>
              </a:tr>
            </a:tbl>
          </a:graphicData>
        </a:graphic>
      </p:graphicFrame>
      <p:sp>
        <p:nvSpPr>
          <p:cNvPr id="19" name="Rectangle: Rounded Corners 18">
            <a:extLst>
              <a:ext uri="{FF2B5EF4-FFF2-40B4-BE49-F238E27FC236}">
                <a16:creationId xmlns:a16="http://schemas.microsoft.com/office/drawing/2014/main" id="{138AB038-A008-4C1E-B7FB-B501FE08DB4D}"/>
              </a:ext>
            </a:extLst>
          </p:cNvPr>
          <p:cNvSpPr/>
          <p:nvPr/>
        </p:nvSpPr>
        <p:spPr>
          <a:xfrm>
            <a:off x="19202682" y="4286052"/>
            <a:ext cx="17893346" cy="2615184"/>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ctr">
              <a:lnSpc>
                <a:spcPct val="150000"/>
              </a:lnSpc>
              <a:spcBef>
                <a:spcPts val="0"/>
              </a:spcBef>
              <a:spcAft>
                <a:spcPts val="0"/>
              </a:spcAft>
            </a:pPr>
            <a:r>
              <a:rPr lang="en-US" sz="3600" dirty="0">
                <a:solidFill>
                  <a:schemeClr val="bg1"/>
                </a:solidFill>
                <a:effectLst/>
                <a:latin typeface="Avenir Next LT Pro Demi" panose="020B0704020202020204" pitchFamily="34" charset="0"/>
                <a:ea typeface="Calibri" panose="020F0502020204030204" pitchFamily="34" charset="0"/>
                <a:cs typeface="Arial" panose="020B0604020202020204" pitchFamily="34" charset="0"/>
              </a:rPr>
              <a:t>The BAC had good convergent validity, in that correlations with conventional person-administered tests were significant (Range </a:t>
            </a:r>
            <a:r>
              <a:rPr lang="en-US" sz="3600" i="1" dirty="0">
                <a:solidFill>
                  <a:schemeClr val="bg1"/>
                </a:solidFill>
                <a:effectLst/>
                <a:latin typeface="Avenir Next LT Pro Demi" panose="020B0704020202020204" pitchFamily="34" charset="0"/>
                <a:ea typeface="Calibri" panose="020F0502020204030204" pitchFamily="34" charset="0"/>
                <a:cs typeface="Arial" panose="020B0604020202020204" pitchFamily="34" charset="0"/>
              </a:rPr>
              <a:t>r </a:t>
            </a:r>
            <a:r>
              <a:rPr lang="en-US" sz="3600" dirty="0">
                <a:solidFill>
                  <a:schemeClr val="bg1"/>
                </a:solidFill>
                <a:effectLst/>
                <a:latin typeface="Avenir Next LT Pro Demi" panose="020B0704020202020204" pitchFamily="34" charset="0"/>
                <a:ea typeface="Calibri" panose="020F0502020204030204" pitchFamily="34" charset="0"/>
                <a:cs typeface="Arial" panose="020B0604020202020204" pitchFamily="34" charset="0"/>
              </a:rPr>
              <a:t>=.617 to </a:t>
            </a:r>
            <a:r>
              <a:rPr lang="en-US" sz="3600" i="1" dirty="0">
                <a:solidFill>
                  <a:schemeClr val="bg1"/>
                </a:solidFill>
                <a:effectLst/>
                <a:latin typeface="Avenir Next LT Pro Demi" panose="020B0704020202020204" pitchFamily="34" charset="0"/>
                <a:ea typeface="Calibri" panose="020F0502020204030204" pitchFamily="34" charset="0"/>
                <a:cs typeface="Arial" panose="020B0604020202020204" pitchFamily="34" charset="0"/>
              </a:rPr>
              <a:t>r </a:t>
            </a:r>
            <a:r>
              <a:rPr lang="en-US" sz="3600" dirty="0">
                <a:solidFill>
                  <a:schemeClr val="bg1"/>
                </a:solidFill>
                <a:effectLst/>
                <a:latin typeface="Avenir Next LT Pro Demi" panose="020B0704020202020204" pitchFamily="34" charset="0"/>
                <a:ea typeface="Calibri" panose="020F0502020204030204" pitchFamily="34" charset="0"/>
                <a:cs typeface="Arial" panose="020B0604020202020204" pitchFamily="34" charset="0"/>
              </a:rPr>
              <a:t>=.838, </a:t>
            </a:r>
            <a:r>
              <a:rPr lang="en-US" sz="3600" i="1" dirty="0">
                <a:solidFill>
                  <a:schemeClr val="bg1"/>
                </a:solidFill>
                <a:effectLst/>
                <a:latin typeface="Avenir Next LT Pro Demi" panose="020B0704020202020204" pitchFamily="34" charset="0"/>
                <a:ea typeface="Calibri" panose="020F0502020204030204" pitchFamily="34" charset="0"/>
                <a:cs typeface="Arial" panose="020B0604020202020204" pitchFamily="34" charset="0"/>
              </a:rPr>
              <a:t>p</a:t>
            </a:r>
            <a:r>
              <a:rPr lang="en-US" sz="3600" dirty="0">
                <a:solidFill>
                  <a:schemeClr val="bg1"/>
                </a:solidFill>
                <a:effectLst/>
                <a:latin typeface="Avenir Next LT Pro Demi" panose="020B0704020202020204" pitchFamily="34" charset="0"/>
                <a:ea typeface="Calibri" panose="020F0502020204030204" pitchFamily="34" charset="0"/>
                <a:cs typeface="Arial" panose="020B0604020202020204" pitchFamily="34" charset="0"/>
              </a:rPr>
              <a:t>&lt;.001) </a:t>
            </a:r>
          </a:p>
        </p:txBody>
      </p:sp>
      <p:sp>
        <p:nvSpPr>
          <p:cNvPr id="33" name="TextBox 32">
            <a:extLst>
              <a:ext uri="{FF2B5EF4-FFF2-40B4-BE49-F238E27FC236}">
                <a16:creationId xmlns:a16="http://schemas.microsoft.com/office/drawing/2014/main" id="{2E6CD7A5-190A-4F9E-A6A8-9B097940072F}"/>
              </a:ext>
            </a:extLst>
          </p:cNvPr>
          <p:cNvSpPr txBox="1"/>
          <p:nvPr/>
        </p:nvSpPr>
        <p:spPr>
          <a:xfrm>
            <a:off x="448092" y="18307729"/>
            <a:ext cx="14476739" cy="461665"/>
          </a:xfrm>
          <a:prstGeom prst="rect">
            <a:avLst/>
          </a:prstGeom>
          <a:noFill/>
        </p:spPr>
        <p:txBody>
          <a:bodyPr wrap="square" rtlCol="0">
            <a:spAutoFit/>
          </a:bodyPr>
          <a:lstStyle/>
          <a:p>
            <a:r>
              <a:rPr lang="en-US" sz="2400" b="1" i="1" dirty="0"/>
              <a:t>Bold</a:t>
            </a:r>
            <a:r>
              <a:rPr lang="en-US" sz="2400" i="1" dirty="0"/>
              <a:t> </a:t>
            </a:r>
            <a:r>
              <a:rPr lang="en-US" sz="2400" dirty="0"/>
              <a:t>Indicates strongest correlation with traditional neuropsychological testing</a:t>
            </a:r>
          </a:p>
        </p:txBody>
      </p:sp>
      <p:sp>
        <p:nvSpPr>
          <p:cNvPr id="34" name="TextBox 33">
            <a:extLst>
              <a:ext uri="{FF2B5EF4-FFF2-40B4-BE49-F238E27FC236}">
                <a16:creationId xmlns:a16="http://schemas.microsoft.com/office/drawing/2014/main" id="{14D3B00A-8CC1-47A4-A404-D30F5E2F0D99}"/>
              </a:ext>
            </a:extLst>
          </p:cNvPr>
          <p:cNvSpPr txBox="1"/>
          <p:nvPr/>
        </p:nvSpPr>
        <p:spPr>
          <a:xfrm>
            <a:off x="11611687" y="18301745"/>
            <a:ext cx="21064666" cy="461665"/>
          </a:xfrm>
          <a:prstGeom prst="rect">
            <a:avLst/>
          </a:prstGeom>
          <a:noFill/>
        </p:spPr>
        <p:txBody>
          <a:bodyPr wrap="square" rtlCol="0">
            <a:spAutoFit/>
          </a:bodyPr>
          <a:lstStyle/>
          <a:p>
            <a:r>
              <a:rPr lang="en-US" sz="2400" b="1" dirty="0"/>
              <a:t>VM: </a:t>
            </a:r>
            <a:r>
              <a:rPr lang="en-US" sz="2400" dirty="0"/>
              <a:t>Visual Memory, </a:t>
            </a:r>
            <a:r>
              <a:rPr lang="en-US" sz="2400" b="1" dirty="0"/>
              <a:t>VMR:</a:t>
            </a:r>
            <a:r>
              <a:rPr lang="en-US" sz="2400" dirty="0"/>
              <a:t> Visual Memory Recall, </a:t>
            </a:r>
            <a:r>
              <a:rPr lang="en-US" sz="2400" b="1" dirty="0"/>
              <a:t>DS:</a:t>
            </a:r>
            <a:r>
              <a:rPr lang="en-US" sz="2400" dirty="0"/>
              <a:t> Digit Sequencing, </a:t>
            </a:r>
            <a:r>
              <a:rPr lang="en-US" sz="2400" b="1" dirty="0"/>
              <a:t>TM: </a:t>
            </a:r>
            <a:r>
              <a:rPr lang="en-US" sz="2400" dirty="0"/>
              <a:t>Token Motor, </a:t>
            </a:r>
            <a:r>
              <a:rPr lang="en-US" sz="2400" b="1" dirty="0"/>
              <a:t>SC:</a:t>
            </a:r>
            <a:r>
              <a:rPr lang="en-US" sz="2400" dirty="0"/>
              <a:t> Symbol Coding, </a:t>
            </a:r>
            <a:r>
              <a:rPr lang="en-US" sz="2400" b="1" dirty="0"/>
              <a:t>TL:</a:t>
            </a:r>
            <a:r>
              <a:rPr lang="en-US" sz="2400" dirty="0"/>
              <a:t> Tower of London, </a:t>
            </a:r>
            <a:r>
              <a:rPr lang="en-US" sz="2400" b="1" dirty="0"/>
              <a:t>VS:</a:t>
            </a:r>
            <a:r>
              <a:rPr lang="en-US" sz="2400" dirty="0"/>
              <a:t> Visuospatial  </a:t>
            </a:r>
          </a:p>
        </p:txBody>
      </p:sp>
    </p:spTree>
    <p:extLst>
      <p:ext uri="{BB962C8B-B14F-4D97-AF65-F5344CB8AC3E}">
        <p14:creationId xmlns:p14="http://schemas.microsoft.com/office/powerpoint/2010/main" val="1888431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752E8AC-A873-40AC-85E0-EF74F6B8DE0D}"/>
              </a:ext>
            </a:extLst>
          </p:cNvPr>
          <p:cNvSpPr/>
          <p:nvPr/>
        </p:nvSpPr>
        <p:spPr>
          <a:xfrm>
            <a:off x="638929" y="4334551"/>
            <a:ext cx="17893346" cy="2615184"/>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BAC discriminated between RRMS and SPMS subjects in all previously described measures (</a:t>
            </a:r>
            <a:r>
              <a:rPr kumimoji="0" lang="en-US" sz="3600" b="0" i="1"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p</a:t>
            </a: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&lt;.05)</a:t>
            </a:r>
          </a:p>
        </p:txBody>
      </p:sp>
      <p:sp>
        <p:nvSpPr>
          <p:cNvPr id="9" name="Rectangle 8">
            <a:extLst>
              <a:ext uri="{FF2B5EF4-FFF2-40B4-BE49-F238E27FC236}">
                <a16:creationId xmlns:a16="http://schemas.microsoft.com/office/drawing/2014/main" id="{6C1B3EF6-8B97-41EC-A214-E279A0B38991}"/>
              </a:ext>
            </a:extLst>
          </p:cNvPr>
          <p:cNvSpPr/>
          <p:nvPr/>
        </p:nvSpPr>
        <p:spPr>
          <a:xfrm>
            <a:off x="19110101" y="3472016"/>
            <a:ext cx="18321744" cy="2643923"/>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3F6A084-47C4-40E6-BEA5-B32B98F91A10}"/>
              </a:ext>
            </a:extLst>
          </p:cNvPr>
          <p:cNvSpPr txBox="1"/>
          <p:nvPr/>
        </p:nvSpPr>
        <p:spPr>
          <a:xfrm>
            <a:off x="23147883" y="4118724"/>
            <a:ext cx="13601135" cy="1161574"/>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r>
              <a:rPr lang="en-US" sz="6600" dirty="0">
                <a:solidFill>
                  <a:schemeClr val="bg1"/>
                </a:solidFill>
                <a:latin typeface="Avenir Next LT Pro Demi" panose="020B0704020202020204" pitchFamily="34" charset="0"/>
              </a:rPr>
              <a:t>Results</a:t>
            </a:r>
          </a:p>
        </p:txBody>
      </p:sp>
      <p:sp>
        <p:nvSpPr>
          <p:cNvPr id="11" name="Rectangle: Rounded Corners 10">
            <a:extLst>
              <a:ext uri="{FF2B5EF4-FFF2-40B4-BE49-F238E27FC236}">
                <a16:creationId xmlns:a16="http://schemas.microsoft.com/office/drawing/2014/main" id="{FF04A32A-AD21-4E42-82DF-D0DD51774BCB}"/>
              </a:ext>
            </a:extLst>
          </p:cNvPr>
          <p:cNvSpPr/>
          <p:nvPr/>
        </p:nvSpPr>
        <p:spPr>
          <a:xfrm>
            <a:off x="19110101" y="3472016"/>
            <a:ext cx="258768" cy="26151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0B234BFF-0489-47CA-9765-6017751547AB}"/>
              </a:ext>
            </a:extLst>
          </p:cNvPr>
          <p:cNvSpPr/>
          <p:nvPr/>
        </p:nvSpPr>
        <p:spPr>
          <a:xfrm>
            <a:off x="20099407" y="3163434"/>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 company name&#10;&#10;Description automatically generated">
            <a:extLst>
              <a:ext uri="{FF2B5EF4-FFF2-40B4-BE49-F238E27FC236}">
                <a16:creationId xmlns:a16="http://schemas.microsoft.com/office/drawing/2014/main" id="{EBAC6DD7-91CE-4686-BB3B-CFD88D59D096}"/>
              </a:ext>
            </a:extLst>
          </p:cNvPr>
          <p:cNvPicPr>
            <a:picLocks noChangeAspect="1"/>
          </p:cNvPicPr>
          <p:nvPr/>
        </p:nvPicPr>
        <p:blipFill>
          <a:blip r:embed="rId2"/>
          <a:stretch>
            <a:fillRect/>
          </a:stretch>
        </p:blipFill>
        <p:spPr>
          <a:xfrm>
            <a:off x="20213587" y="3268775"/>
            <a:ext cx="2458960" cy="2458960"/>
          </a:xfrm>
          <a:prstGeom prst="rect">
            <a:avLst/>
          </a:prstGeom>
        </p:spPr>
      </p:pic>
      <p:sp>
        <p:nvSpPr>
          <p:cNvPr id="14" name="Poster Title">
            <a:extLst>
              <a:ext uri="{FF2B5EF4-FFF2-40B4-BE49-F238E27FC236}">
                <a16:creationId xmlns:a16="http://schemas.microsoft.com/office/drawing/2014/main" id="{408DD1DF-C7A3-4A13-B0F6-9C5A50971487}"/>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graphicFrame>
        <p:nvGraphicFramePr>
          <p:cNvPr id="18" name="Table 15">
            <a:extLst>
              <a:ext uri="{FF2B5EF4-FFF2-40B4-BE49-F238E27FC236}">
                <a16:creationId xmlns:a16="http://schemas.microsoft.com/office/drawing/2014/main" id="{B3AB697A-7168-4D5E-A52B-577720CEC107}"/>
              </a:ext>
            </a:extLst>
          </p:cNvPr>
          <p:cNvGraphicFramePr>
            <a:graphicFrameLocks noGrp="1"/>
          </p:cNvGraphicFramePr>
          <p:nvPr>
            <p:extLst>
              <p:ext uri="{D42A27DB-BD31-4B8C-83A1-F6EECF244321}">
                <p14:modId xmlns:p14="http://schemas.microsoft.com/office/powerpoint/2010/main" val="294987472"/>
              </p:ext>
            </p:extLst>
          </p:nvPr>
        </p:nvGraphicFramePr>
        <p:xfrm>
          <a:off x="638929" y="8052397"/>
          <a:ext cx="25586046" cy="9288729"/>
        </p:xfrm>
        <a:graphic>
          <a:graphicData uri="http://schemas.openxmlformats.org/drawingml/2006/table">
            <a:tbl>
              <a:tblPr firstRow="1" bandRow="1">
                <a:tableStyleId>{5C22544A-7EE6-4342-B048-85BDC9FD1C3A}</a:tableStyleId>
              </a:tblPr>
              <a:tblGrid>
                <a:gridCol w="7053093">
                  <a:extLst>
                    <a:ext uri="{9D8B030D-6E8A-4147-A177-3AD203B41FA5}">
                      <a16:colId xmlns:a16="http://schemas.microsoft.com/office/drawing/2014/main" val="4240901970"/>
                    </a:ext>
                  </a:extLst>
                </a:gridCol>
                <a:gridCol w="6843574">
                  <a:extLst>
                    <a:ext uri="{9D8B030D-6E8A-4147-A177-3AD203B41FA5}">
                      <a16:colId xmlns:a16="http://schemas.microsoft.com/office/drawing/2014/main" val="1347457298"/>
                    </a:ext>
                  </a:extLst>
                </a:gridCol>
                <a:gridCol w="6843574">
                  <a:extLst>
                    <a:ext uri="{9D8B030D-6E8A-4147-A177-3AD203B41FA5}">
                      <a16:colId xmlns:a16="http://schemas.microsoft.com/office/drawing/2014/main" val="3466453298"/>
                    </a:ext>
                  </a:extLst>
                </a:gridCol>
                <a:gridCol w="4845805">
                  <a:extLst>
                    <a:ext uri="{9D8B030D-6E8A-4147-A177-3AD203B41FA5}">
                      <a16:colId xmlns:a16="http://schemas.microsoft.com/office/drawing/2014/main" val="1236722446"/>
                    </a:ext>
                  </a:extLst>
                </a:gridCol>
              </a:tblGrid>
              <a:tr h="1035024">
                <a:tc rowSpan="2">
                  <a:txBody>
                    <a:bodyPr/>
                    <a:lstStyle/>
                    <a:p>
                      <a:pPr algn="ctr"/>
                      <a:r>
                        <a:rPr lang="en-US" sz="3200" dirty="0">
                          <a:latin typeface="Tenorite" panose="00000500000000000000" pitchFamily="2" charset="0"/>
                        </a:rPr>
                        <a:t>BAC Modules</a:t>
                      </a:r>
                    </a:p>
                  </a:txBody>
                  <a:tcPr anchor="ctr">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tcPr>
                </a:tc>
                <a:tc>
                  <a:txBody>
                    <a:bodyPr/>
                    <a:lstStyle/>
                    <a:p>
                      <a:pPr algn="ctr"/>
                      <a:r>
                        <a:rPr lang="en-US" sz="3200" dirty="0">
                          <a:latin typeface="Tenorite" panose="00000500000000000000" pitchFamily="2" charset="0"/>
                        </a:rPr>
                        <a:t>Relapsing Remitting (n=29)</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tcPr>
                </a:tc>
                <a:tc>
                  <a:txBody>
                    <a:bodyPr/>
                    <a:lstStyle/>
                    <a:p>
                      <a:pPr algn="ctr"/>
                      <a:r>
                        <a:rPr lang="en-US" sz="3200" dirty="0">
                          <a:latin typeface="Tenorite" panose="00000500000000000000" pitchFamily="2" charset="0"/>
                        </a:rPr>
                        <a:t>Secondary Progressive (n=28)</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tcPr>
                </a:tc>
                <a:tc rowSpan="2">
                  <a:txBody>
                    <a:bodyPr/>
                    <a:lstStyle/>
                    <a:p>
                      <a:pPr algn="ctr"/>
                      <a:r>
                        <a:rPr lang="en-US" sz="3600" i="1" dirty="0">
                          <a:solidFill>
                            <a:schemeClr val="bg1"/>
                          </a:solidFill>
                          <a:latin typeface="Tenorite" panose="00000500000000000000" pitchFamily="2" charset="0"/>
                        </a:rPr>
                        <a:t>p</a:t>
                      </a:r>
                      <a:r>
                        <a:rPr lang="en-US" sz="3600" i="0" dirty="0">
                          <a:solidFill>
                            <a:schemeClr val="bg1"/>
                          </a:solidFill>
                          <a:latin typeface="Tenorite" panose="00000500000000000000" pitchFamily="2" charset="0"/>
                        </a:rPr>
                        <a:t>-value</a:t>
                      </a:r>
                      <a:endParaRPr lang="en-US" sz="3600" i="1" dirty="0">
                        <a:solidFill>
                          <a:schemeClr val="bg1"/>
                        </a:solidFill>
                        <a:latin typeface="Tenorite" panose="00000500000000000000" pitchFamily="2" charset="0"/>
                      </a:endParaRPr>
                    </a:p>
                  </a:txBody>
                  <a:tcPr anchor="ctr">
                    <a:lnL w="57150" cap="flat" cmpd="sng" algn="ctr">
                      <a:solidFill>
                        <a:schemeClr val="bg1"/>
                      </a:solidFill>
                      <a:prstDash val="solid"/>
                      <a:round/>
                      <a:headEnd type="none" w="med" len="med"/>
                      <a:tailEnd type="none" w="med" len="med"/>
                    </a:lnL>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97064954"/>
                  </a:ext>
                </a:extLst>
              </a:tr>
              <a:tr h="617961">
                <a:tc vMerge="1">
                  <a:txBody>
                    <a:bodyPr/>
                    <a:lstStyle/>
                    <a:p>
                      <a:pPr algn="ctr"/>
                      <a:endParaRPr lang="en-US" sz="3600" dirty="0">
                        <a:solidFill>
                          <a:schemeClr val="bg1"/>
                        </a:solidFill>
                        <a:latin typeface="Tenorite" panose="00000500000000000000" pitchFamily="2" charset="0"/>
                      </a:endParaRPr>
                    </a:p>
                  </a:txBody>
                  <a:tcPr anchor="ctr">
                    <a:solidFill>
                      <a:srgbClr val="41B6E6"/>
                    </a:solidFill>
                  </a:tcPr>
                </a:tc>
                <a:tc>
                  <a:txBody>
                    <a:bodyPr/>
                    <a:lstStyle/>
                    <a:p>
                      <a:pPr algn="ctr"/>
                      <a:r>
                        <a:rPr lang="en-US" sz="3200" dirty="0">
                          <a:solidFill>
                            <a:schemeClr val="bg1"/>
                          </a:solidFill>
                          <a:latin typeface="Tenorite" panose="00000500000000000000" pitchFamily="2" charset="0"/>
                        </a:rPr>
                        <a:t>Mean (SD)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1B6E6"/>
                    </a:solidFill>
                  </a:tcPr>
                </a:tc>
                <a:tc>
                  <a:txBody>
                    <a:bodyPr/>
                    <a:lstStyle/>
                    <a:p>
                      <a:pPr marL="0" marR="0" lvl="0" indent="0" algn="ctr" defTabSz="585216" rtl="0" eaLnBrk="1" fontAlgn="auto" latinLnBrk="0" hangingPunct="1">
                        <a:lnSpc>
                          <a:spcPct val="100000"/>
                        </a:lnSpc>
                        <a:spcBef>
                          <a:spcPts val="0"/>
                        </a:spcBef>
                        <a:spcAft>
                          <a:spcPts val="0"/>
                        </a:spcAft>
                        <a:buClrTx/>
                        <a:buSzTx/>
                        <a:buFontTx/>
                        <a:buNone/>
                        <a:tabLst/>
                        <a:defRPr/>
                      </a:pPr>
                      <a:r>
                        <a:rPr lang="en-US" sz="3200" dirty="0">
                          <a:solidFill>
                            <a:schemeClr val="bg1"/>
                          </a:solidFill>
                          <a:latin typeface="Tenorite" panose="00000500000000000000" pitchFamily="2" charset="0"/>
                        </a:rPr>
                        <a:t>Mean (SD)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1B6E6"/>
                    </a:solidFill>
                  </a:tcPr>
                </a:tc>
                <a:tc vMerge="1">
                  <a:txBody>
                    <a:bodyPr/>
                    <a:lstStyle/>
                    <a:p>
                      <a:pPr algn="ctr"/>
                      <a:r>
                        <a:rPr lang="en-US" sz="3600" i="1" dirty="0">
                          <a:solidFill>
                            <a:schemeClr val="bg1"/>
                          </a:solidFill>
                          <a:latin typeface="Tenorite" panose="00000500000000000000" pitchFamily="2" charset="0"/>
                        </a:rPr>
                        <a:t>p</a:t>
                      </a:r>
                      <a:r>
                        <a:rPr lang="en-US" sz="3600" i="0" dirty="0">
                          <a:solidFill>
                            <a:schemeClr val="bg1"/>
                          </a:solidFill>
                          <a:latin typeface="Tenorite" panose="00000500000000000000" pitchFamily="2" charset="0"/>
                        </a:rPr>
                        <a:t>-value</a:t>
                      </a:r>
                      <a:endParaRPr lang="en-US" sz="3600" i="1" dirty="0">
                        <a:solidFill>
                          <a:schemeClr val="bg1"/>
                        </a:solidFill>
                        <a:latin typeface="Tenorite" panose="00000500000000000000" pitchFamily="2" charset="0"/>
                      </a:endParaRPr>
                    </a:p>
                  </a:txBody>
                  <a:tcPr anchor="ctr">
                    <a:solidFill>
                      <a:srgbClr val="41B6E6"/>
                    </a:solidFill>
                  </a:tcPr>
                </a:tc>
                <a:extLst>
                  <a:ext uri="{0D108BD9-81ED-4DB2-BD59-A6C34878D82A}">
                    <a16:rowId xmlns:a16="http://schemas.microsoft.com/office/drawing/2014/main" val="1436626321"/>
                  </a:ext>
                </a:extLst>
              </a:tr>
              <a:tr h="954468">
                <a:tc>
                  <a:txBody>
                    <a:bodyPr/>
                    <a:lstStyle/>
                    <a:p>
                      <a:pPr algn="l"/>
                      <a:r>
                        <a:rPr lang="en-US" sz="3600" dirty="0">
                          <a:solidFill>
                            <a:schemeClr val="accent6"/>
                          </a:solidFill>
                          <a:latin typeface="Tenorite" panose="00000500000000000000" pitchFamily="2" charset="0"/>
                        </a:rPr>
                        <a:t>VM 1-5 Total Learning </a:t>
                      </a:r>
                    </a:p>
                  </a:txBody>
                  <a:tcPr anchor="ctr">
                    <a:lnT w="57150" cap="flat" cmpd="sng" algn="ctr">
                      <a:solidFill>
                        <a:schemeClr val="bg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43.36 (7.80)</a:t>
                      </a:r>
                    </a:p>
                  </a:txBody>
                  <a:tcPr anchor="ctr">
                    <a:lnT w="57150" cap="flat" cmpd="sng" algn="ctr">
                      <a:solidFill>
                        <a:schemeClr val="bg1"/>
                      </a:solidFill>
                      <a:prstDash val="solid"/>
                      <a:round/>
                      <a:headEnd type="none" w="med" len="med"/>
                      <a:tailEnd type="none" w="med" len="med"/>
                    </a:lnT>
                    <a:solidFill>
                      <a:schemeClr val="bg1"/>
                    </a:solidFill>
                  </a:tcPr>
                </a:tc>
                <a:tc>
                  <a:txBody>
                    <a:bodyPr/>
                    <a:lstStyle/>
                    <a:p>
                      <a:pPr algn="ctr"/>
                      <a:r>
                        <a:rPr lang="en-US" sz="3600" dirty="0">
                          <a:solidFill>
                            <a:schemeClr val="accent6"/>
                          </a:solidFill>
                          <a:latin typeface="Tenorite" panose="00000500000000000000" pitchFamily="2" charset="0"/>
                        </a:rPr>
                        <a:t>32.07 (10.34)</a:t>
                      </a:r>
                    </a:p>
                  </a:txBody>
                  <a:tcPr anchor="ctr">
                    <a:lnT w="57150" cap="flat" cmpd="sng" algn="ctr">
                      <a:solidFill>
                        <a:schemeClr val="bg1"/>
                      </a:solidFill>
                      <a:prstDash val="solid"/>
                      <a:round/>
                      <a:headEnd type="none" w="med" len="med"/>
                      <a:tailEnd type="none" w="med" len="med"/>
                    </a:lnT>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lnT w="57150" cap="flat" cmpd="sng" algn="ctr">
                      <a:solidFill>
                        <a:schemeClr val="bg1"/>
                      </a:solidFill>
                      <a:prstDash val="solid"/>
                      <a:round/>
                      <a:headEnd type="none" w="med" len="med"/>
                      <a:tailEnd type="none" w="med" len="med"/>
                    </a:lnT>
                    <a:solidFill>
                      <a:schemeClr val="bg1"/>
                    </a:solidFill>
                  </a:tcPr>
                </a:tc>
                <a:extLst>
                  <a:ext uri="{0D108BD9-81ED-4DB2-BD59-A6C34878D82A}">
                    <a16:rowId xmlns:a16="http://schemas.microsoft.com/office/drawing/2014/main" val="3234938098"/>
                  </a:ext>
                </a:extLst>
              </a:tr>
              <a:tr h="954468">
                <a:tc>
                  <a:txBody>
                    <a:bodyPr/>
                    <a:lstStyle/>
                    <a:p>
                      <a:pPr algn="l"/>
                      <a:r>
                        <a:rPr lang="en-US" sz="3600" dirty="0">
                          <a:solidFill>
                            <a:schemeClr val="accent6"/>
                          </a:solidFill>
                          <a:latin typeface="Tenorite" panose="00000500000000000000" pitchFamily="2" charset="0"/>
                        </a:rPr>
                        <a:t>VMR Delayed Recall</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585216" rtl="0" eaLnBrk="1" fontAlgn="auto" latinLnBrk="0" hangingPunct="1">
                        <a:lnSpc>
                          <a:spcPct val="100000"/>
                        </a:lnSpc>
                        <a:spcBef>
                          <a:spcPts val="0"/>
                        </a:spcBef>
                        <a:spcAft>
                          <a:spcPts val="0"/>
                        </a:spcAft>
                        <a:buClrTx/>
                        <a:buSzTx/>
                        <a:buFontTx/>
                        <a:buNone/>
                        <a:tabLst/>
                        <a:defRPr/>
                      </a:pPr>
                      <a:r>
                        <a:rPr lang="en-US" sz="3600" dirty="0">
                          <a:solidFill>
                            <a:schemeClr val="accent6"/>
                          </a:solidFill>
                          <a:latin typeface="Tenorite" panose="00000500000000000000" pitchFamily="2" charset="0"/>
                        </a:rPr>
                        <a:t>8.43 (3.16)</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4.59 (3.99)</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.003</a:t>
                      </a:r>
                    </a:p>
                  </a:txBody>
                  <a:tcPr anchor="ctr">
                    <a:solidFill>
                      <a:schemeClr val="bg1"/>
                    </a:solidFill>
                  </a:tcPr>
                </a:tc>
                <a:extLst>
                  <a:ext uri="{0D108BD9-81ED-4DB2-BD59-A6C34878D82A}">
                    <a16:rowId xmlns:a16="http://schemas.microsoft.com/office/drawing/2014/main" val="2171152814"/>
                  </a:ext>
                </a:extLst>
              </a:tr>
              <a:tr h="954468">
                <a:tc>
                  <a:txBody>
                    <a:bodyPr/>
                    <a:lstStyle/>
                    <a:p>
                      <a:pPr algn="l"/>
                      <a:r>
                        <a:rPr lang="en-US" sz="3600" dirty="0">
                          <a:solidFill>
                            <a:schemeClr val="accent6"/>
                          </a:solidFill>
                          <a:latin typeface="Tenorite" panose="00000500000000000000" pitchFamily="2" charset="0"/>
                        </a:rPr>
                        <a:t>DS Number of Correct Sequences</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20.03 (3.38)</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17.19 (4.10)</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.002</a:t>
                      </a:r>
                    </a:p>
                  </a:txBody>
                  <a:tcPr anchor="ctr">
                    <a:solidFill>
                      <a:schemeClr val="bg1"/>
                    </a:solidFill>
                  </a:tcPr>
                </a:tc>
                <a:extLst>
                  <a:ext uri="{0D108BD9-81ED-4DB2-BD59-A6C34878D82A}">
                    <a16:rowId xmlns:a16="http://schemas.microsoft.com/office/drawing/2014/main" val="320973753"/>
                  </a:ext>
                </a:extLst>
              </a:tr>
              <a:tr h="954468">
                <a:tc>
                  <a:txBody>
                    <a:bodyPr/>
                    <a:lstStyle/>
                    <a:p>
                      <a:pPr algn="l"/>
                      <a:r>
                        <a:rPr lang="en-US" sz="3600" dirty="0">
                          <a:solidFill>
                            <a:schemeClr val="accent6"/>
                          </a:solidFill>
                          <a:latin typeface="Tenorite" panose="00000500000000000000" pitchFamily="2" charset="0"/>
                        </a:rPr>
                        <a:t>TM Total Correctly Placed</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72.21 (26.54)</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35.11 (21.13)</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solidFill>
                      <a:schemeClr val="bg1"/>
                    </a:solidFill>
                  </a:tcPr>
                </a:tc>
                <a:extLst>
                  <a:ext uri="{0D108BD9-81ED-4DB2-BD59-A6C34878D82A}">
                    <a16:rowId xmlns:a16="http://schemas.microsoft.com/office/drawing/2014/main" val="143144883"/>
                  </a:ext>
                </a:extLst>
              </a:tr>
              <a:tr h="954468">
                <a:tc>
                  <a:txBody>
                    <a:bodyPr/>
                    <a:lstStyle/>
                    <a:p>
                      <a:pPr algn="l"/>
                      <a:r>
                        <a:rPr lang="en-US" sz="3600" dirty="0">
                          <a:solidFill>
                            <a:schemeClr val="accent6"/>
                          </a:solidFill>
                          <a:latin typeface="Tenorite" panose="00000500000000000000" pitchFamily="2" charset="0"/>
                        </a:rPr>
                        <a:t>VF Total Recorded</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51.59 (9.79)</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42.19 (14.13)</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.003</a:t>
                      </a:r>
                    </a:p>
                  </a:txBody>
                  <a:tcPr anchor="ctr">
                    <a:solidFill>
                      <a:schemeClr val="bg1"/>
                    </a:solidFill>
                  </a:tcPr>
                </a:tc>
                <a:extLst>
                  <a:ext uri="{0D108BD9-81ED-4DB2-BD59-A6C34878D82A}">
                    <a16:rowId xmlns:a16="http://schemas.microsoft.com/office/drawing/2014/main" val="335978348"/>
                  </a:ext>
                </a:extLst>
              </a:tr>
              <a:tr h="954468">
                <a:tc>
                  <a:txBody>
                    <a:bodyPr/>
                    <a:lstStyle/>
                    <a:p>
                      <a:pPr algn="l"/>
                      <a:r>
                        <a:rPr lang="en-US" sz="3600" dirty="0">
                          <a:solidFill>
                            <a:schemeClr val="accent6"/>
                          </a:solidFill>
                          <a:latin typeface="Tenorite" panose="00000500000000000000" pitchFamily="2" charset="0"/>
                        </a:rPr>
                        <a:t>SC Total Correct</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45.62 (10.85)</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25.96 (9.83)</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solidFill>
                      <a:schemeClr val="bg1"/>
                    </a:solidFill>
                  </a:tcPr>
                </a:tc>
                <a:extLst>
                  <a:ext uri="{0D108BD9-81ED-4DB2-BD59-A6C34878D82A}">
                    <a16:rowId xmlns:a16="http://schemas.microsoft.com/office/drawing/2014/main" val="2938046736"/>
                  </a:ext>
                </a:extLst>
              </a:tr>
              <a:tr h="954468">
                <a:tc>
                  <a:txBody>
                    <a:bodyPr/>
                    <a:lstStyle/>
                    <a:p>
                      <a:pPr algn="l"/>
                      <a:r>
                        <a:rPr lang="en-US" sz="3600" dirty="0">
                          <a:solidFill>
                            <a:schemeClr val="accent6"/>
                          </a:solidFill>
                          <a:latin typeface="Tenorite" panose="00000500000000000000" pitchFamily="2" charset="0"/>
                        </a:rPr>
                        <a:t>TL Total Correct</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17.41 (3.73)</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13.52 (5.69)</a:t>
                      </a:r>
                    </a:p>
                  </a:txBody>
                  <a:tcPr anchor="ctr">
                    <a:solidFill>
                      <a:schemeClr val="bg1"/>
                    </a:solidFill>
                  </a:tcPr>
                </a:tc>
                <a:tc>
                  <a:txBody>
                    <a:bodyPr/>
                    <a:lstStyle/>
                    <a:p>
                      <a:pPr marL="0" marR="0" lvl="0" indent="0" algn="ctr" defTabSz="585216" rtl="0" eaLnBrk="1" fontAlgn="auto" latinLnBrk="0" hangingPunct="1">
                        <a:lnSpc>
                          <a:spcPct val="100000"/>
                        </a:lnSpc>
                        <a:spcBef>
                          <a:spcPts val="0"/>
                        </a:spcBef>
                        <a:spcAft>
                          <a:spcPts val="0"/>
                        </a:spcAft>
                        <a:buClrTx/>
                        <a:buSzTx/>
                        <a:buFontTx/>
                        <a:buNone/>
                        <a:tabLst/>
                        <a:defRPr/>
                      </a:pPr>
                      <a:r>
                        <a:rPr lang="en-US" sz="3600" dirty="0">
                          <a:solidFill>
                            <a:schemeClr val="accent6"/>
                          </a:solidFill>
                          <a:latin typeface="Tenorite" panose="00000500000000000000" pitchFamily="2" charset="0"/>
                        </a:rPr>
                        <a:t>.005</a:t>
                      </a:r>
                    </a:p>
                  </a:txBody>
                  <a:tcPr anchor="ctr">
                    <a:solidFill>
                      <a:schemeClr val="bg1"/>
                    </a:solidFill>
                  </a:tcPr>
                </a:tc>
                <a:extLst>
                  <a:ext uri="{0D108BD9-81ED-4DB2-BD59-A6C34878D82A}">
                    <a16:rowId xmlns:a16="http://schemas.microsoft.com/office/drawing/2014/main" val="3267657514"/>
                  </a:ext>
                </a:extLst>
              </a:tr>
              <a:tr h="954468">
                <a:tc>
                  <a:txBody>
                    <a:bodyPr/>
                    <a:lstStyle/>
                    <a:p>
                      <a:pPr algn="l"/>
                      <a:r>
                        <a:rPr lang="en-US" sz="3600" dirty="0">
                          <a:solidFill>
                            <a:schemeClr val="accent6"/>
                          </a:solidFill>
                          <a:latin typeface="Tenorite" panose="00000500000000000000" pitchFamily="2" charset="0"/>
                        </a:rPr>
                        <a:t>VS Total Correct</a:t>
                      </a:r>
                    </a:p>
                  </a:txBody>
                  <a:tcPr anchor="ctr">
                    <a:lnT w="38100" cap="flat" cmpd="sng" algn="ctr">
                      <a:solidFill>
                        <a:schemeClr val="tx2"/>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15.55 (4.35)</a:t>
                      </a:r>
                    </a:p>
                  </a:txBody>
                  <a:tcPr anchor="ctr">
                    <a:lnB w="38100" cap="flat" cmpd="sng" algn="ctr">
                      <a:solidFill>
                        <a:schemeClr val="bg1"/>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9.93 (5.05)</a:t>
                      </a:r>
                    </a:p>
                  </a:txBody>
                  <a:tcPr anchor="ctr">
                    <a:lnB w="38100" cap="flat" cmpd="sng" algn="ctr">
                      <a:solidFill>
                        <a:schemeClr val="bg1"/>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4184497709"/>
                  </a:ext>
                </a:extLst>
              </a:tr>
            </a:tbl>
          </a:graphicData>
        </a:graphic>
      </p:graphicFrame>
      <p:sp>
        <p:nvSpPr>
          <p:cNvPr id="19" name="Rectangle 18">
            <a:extLst>
              <a:ext uri="{FF2B5EF4-FFF2-40B4-BE49-F238E27FC236}">
                <a16:creationId xmlns:a16="http://schemas.microsoft.com/office/drawing/2014/main" id="{1088CA7C-D73C-4C1A-92AB-856F2F1F105F}"/>
              </a:ext>
            </a:extLst>
          </p:cNvPr>
          <p:cNvSpPr/>
          <p:nvPr/>
        </p:nvSpPr>
        <p:spPr>
          <a:xfrm>
            <a:off x="26265250" y="8049457"/>
            <a:ext cx="182880" cy="94000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69EAE8F-4C09-46AA-8E59-921DBF02B3A0}"/>
              </a:ext>
            </a:extLst>
          </p:cNvPr>
          <p:cNvSpPr/>
          <p:nvPr/>
        </p:nvSpPr>
        <p:spPr>
          <a:xfrm rot="16200000">
            <a:off x="13306413" y="4572317"/>
            <a:ext cx="155448" cy="2560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5B713215-4F79-4ADB-8C63-750E13CEC891}"/>
              </a:ext>
            </a:extLst>
          </p:cNvPr>
          <p:cNvSpPr/>
          <p:nvPr/>
        </p:nvSpPr>
        <p:spPr>
          <a:xfrm>
            <a:off x="26983765" y="8054550"/>
            <a:ext cx="9924005" cy="9394939"/>
          </a:xfrm>
          <a:prstGeom prst="roundRect">
            <a:avLst>
              <a:gd name="adj" fmla="val 912"/>
            </a:avLst>
          </a:prstGeom>
          <a:gradFill>
            <a:gsLst>
              <a:gs pos="0">
                <a:schemeClr val="tx2"/>
              </a:gs>
              <a:gs pos="19000">
                <a:schemeClr val="accent1"/>
              </a:gs>
              <a:gs pos="69000">
                <a:srgbClr val="1785D1"/>
              </a:gs>
              <a:gs pos="100000">
                <a:srgbClr val="41B6E6"/>
              </a:gs>
            </a:gsLst>
            <a:lin ang="5400000" scaled="1"/>
          </a:gradFill>
          <a:ln w="1143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2809389" rtl="0" eaLnBrk="1" fontAlgn="auto" latinLnBrk="0" hangingPunct="1">
              <a:lnSpc>
                <a:spcPct val="150000"/>
              </a:lnSpc>
              <a:spcBef>
                <a:spcPts val="0"/>
              </a:spcBef>
              <a:spcAft>
                <a:spcPts val="0"/>
              </a:spcAft>
              <a:buClrTx/>
              <a:buSzTx/>
              <a:tabLst/>
              <a:defRPr/>
            </a:pPr>
            <a:endParaRPr lang="en-US" sz="3600" dirty="0">
              <a:solidFill>
                <a:schemeClr val="bg1"/>
              </a:solidFill>
              <a:latin typeface="Avenir Next LT Pro Demi" panose="020B0704020202020204" pitchFamily="34" charset="0"/>
              <a:ea typeface="Calibri" panose="020F0502020204030204" pitchFamily="34" charset="0"/>
              <a:cs typeface="Arial" panose="020B0604020202020204" pitchFamily="34" charset="0"/>
            </a:endParaRPr>
          </a:p>
          <a:p>
            <a:pPr marL="571500" marR="0" lvl="0" indent="-571500" algn="ctr" defTabSz="280938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An ANCOVA was run to determine if BAC modules discriminate between RRMS and SPMS subjects after controlling for age.</a:t>
            </a:r>
            <a:endParaRPr lang="en-US" sz="3600" dirty="0">
              <a:solidFill>
                <a:schemeClr val="bg1"/>
              </a:solidFill>
              <a:latin typeface="Avenir Next LT Pro Demi" panose="020B0704020202020204" pitchFamily="34" charset="0"/>
              <a:ea typeface="Calibri" panose="020F0502020204030204" pitchFamily="34" charset="0"/>
              <a:cs typeface="Arial" panose="020B0604020202020204" pitchFamily="34" charset="0"/>
            </a:endParaRPr>
          </a:p>
          <a:p>
            <a:pPr marL="571500" marR="0" lvl="0" indent="-571500" algn="ctr" defTabSz="2809389" rtl="0" eaLnBrk="1" fontAlgn="auto" latinLnBrk="0" hangingPunct="1">
              <a:lnSpc>
                <a:spcPts val="4320"/>
              </a:lnSpc>
              <a:spcAft>
                <a:spcPts val="0"/>
              </a:spcAft>
              <a:buClrTx/>
              <a:buSzTx/>
              <a:buFont typeface="Arial" panose="020B0604020202020204" pitchFamily="34" charset="0"/>
              <a:buChar char="•"/>
              <a:tabLst/>
              <a:defRPr/>
            </a:pPr>
            <a:endParaRPr lang="en-US" sz="3200" dirty="0">
              <a:solidFill>
                <a:schemeClr val="bg1"/>
              </a:solidFill>
              <a:latin typeface="Tenorite" panose="00000500000000000000" pitchFamily="2" charset="0"/>
              <a:ea typeface="Calibri" panose="020F0502020204030204" pitchFamily="34" charset="0"/>
              <a:cs typeface="Arial" panose="020B0604020202020204" pitchFamily="34" charset="0"/>
            </a:endParaRPr>
          </a:p>
          <a:p>
            <a:pPr marL="571500" marR="0" lvl="0" indent="-571500" algn="ctr" defTabSz="2809389" rtl="0" eaLnBrk="1" fontAlgn="auto" latinLnBrk="0" hangingPunct="1">
              <a:lnSpc>
                <a:spcPts val="4320"/>
              </a:lnSpc>
              <a:spcAft>
                <a:spcPts val="0"/>
              </a:spcAft>
              <a:buClrTx/>
              <a:buSzTx/>
              <a:buFont typeface="Arial" panose="020B0604020202020204" pitchFamily="34" charset="0"/>
              <a:buChar char="•"/>
              <a:tabLst/>
              <a:defRPr/>
            </a:pPr>
            <a:endParaRPr lang="en-US" sz="3200" dirty="0">
              <a:solidFill>
                <a:schemeClr val="bg1"/>
              </a:solidFill>
              <a:latin typeface="Tenorite" panose="00000500000000000000" pitchFamily="2" charset="0"/>
              <a:ea typeface="Calibri" panose="020F0502020204030204" pitchFamily="34" charset="0"/>
              <a:cs typeface="Arial" panose="020B0604020202020204" pitchFamily="34" charset="0"/>
            </a:endParaRP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VM:</a:t>
            </a:r>
            <a:r>
              <a:rPr kumimoji="0" lang="en-US" sz="36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Verbal Memory</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VMR:</a:t>
            </a:r>
            <a:r>
              <a:rPr kumimoji="0" lang="en-US" sz="36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Verbal Memory Recall</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VS:</a:t>
            </a:r>
            <a:r>
              <a:rPr kumimoji="0" lang="en-US" sz="36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Visuospatial </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DS:</a:t>
            </a:r>
            <a:r>
              <a:rPr kumimoji="0" lang="en-US" sz="36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Digit Sequencing</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lang="en-US" sz="3600" b="1" dirty="0">
                <a:solidFill>
                  <a:schemeClr val="bg1"/>
                </a:solidFill>
                <a:latin typeface="Tenorite" panose="00000500000000000000" pitchFamily="2" charset="0"/>
                <a:ea typeface="Calibri" panose="020F0502020204030204" pitchFamily="34" charset="0"/>
                <a:cs typeface="Arial" panose="020B0604020202020204" pitchFamily="34" charset="0"/>
              </a:rPr>
              <a:t>SC:</a:t>
            </a:r>
            <a:r>
              <a:rPr lang="en-US" sz="3600" dirty="0">
                <a:solidFill>
                  <a:schemeClr val="bg1"/>
                </a:solidFill>
                <a:latin typeface="Tenorite" panose="00000500000000000000" pitchFamily="2" charset="0"/>
                <a:ea typeface="Calibri" panose="020F0502020204030204" pitchFamily="34" charset="0"/>
                <a:cs typeface="Arial" panose="020B0604020202020204" pitchFamily="34" charset="0"/>
              </a:rPr>
              <a:t> Symbol Coding</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TL:</a:t>
            </a:r>
            <a:r>
              <a:rPr kumimoji="0" lang="en-US" sz="36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Tower of London</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lang="en-US" sz="3600" b="1" dirty="0">
                <a:solidFill>
                  <a:schemeClr val="bg1"/>
                </a:solidFill>
                <a:latin typeface="Tenorite" panose="00000500000000000000" pitchFamily="2" charset="0"/>
                <a:ea typeface="Calibri" panose="020F0502020204030204" pitchFamily="34" charset="0"/>
                <a:cs typeface="Arial" panose="020B0604020202020204" pitchFamily="34" charset="0"/>
              </a:rPr>
              <a:t>VFT: </a:t>
            </a:r>
            <a:r>
              <a:rPr lang="en-US" sz="3600" dirty="0">
                <a:solidFill>
                  <a:schemeClr val="bg1"/>
                </a:solidFill>
                <a:latin typeface="Tenorite" panose="00000500000000000000" pitchFamily="2" charset="0"/>
                <a:ea typeface="Calibri" panose="020F0502020204030204" pitchFamily="34" charset="0"/>
                <a:cs typeface="Arial" panose="020B0604020202020204" pitchFamily="34" charset="0"/>
              </a:rPr>
              <a:t>Verbal Fluency Total</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TM:</a:t>
            </a:r>
            <a:r>
              <a:rPr kumimoji="0" lang="en-US" sz="36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Token Motor</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a:p>
            <a:pPr marL="571500" marR="0" lvl="0" indent="-571500" defTabSz="2809389" rtl="0" eaLnBrk="1" fontAlgn="auto" latinLnBrk="0" hangingPunct="1">
              <a:lnSpc>
                <a:spcPts val="42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1F49472D-3F93-4B53-BF1B-85ED314976E8}"/>
              </a:ext>
            </a:extLst>
          </p:cNvPr>
          <p:cNvSpPr/>
          <p:nvPr/>
        </p:nvSpPr>
        <p:spPr>
          <a:xfrm>
            <a:off x="28670406" y="-1"/>
            <a:ext cx="7880685" cy="3498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8D289231-9B96-4AF3-8ABC-2F36587D128C}"/>
              </a:ext>
            </a:extLst>
          </p:cNvPr>
          <p:cNvPicPr>
            <a:picLocks noChangeAspect="1"/>
          </p:cNvPicPr>
          <p:nvPr/>
        </p:nvPicPr>
        <p:blipFill>
          <a:blip r:embed="rId3">
            <a:alphaModFix amt="45000"/>
            <a:extLst>
              <a:ext uri="{BEBA8EAE-BF5A-486C-A8C5-ECC9F3942E4B}">
                <a14:imgProps xmlns:a14="http://schemas.microsoft.com/office/drawing/2010/main">
                  <a14:imgLayer r:embed="rId4">
                    <a14:imgEffect>
                      <a14:saturation sat="167000"/>
                    </a14:imgEffect>
                    <a14:imgEffect>
                      <a14:brightnessContrast bright="100000" contrast="-37000"/>
                    </a14:imgEffect>
                  </a14:imgLayer>
                </a14:imgProps>
              </a:ext>
            </a:extLst>
          </a:blip>
          <a:stretch>
            <a:fillRect/>
          </a:stretch>
        </p:blipFill>
        <p:spPr>
          <a:xfrm>
            <a:off x="29474440" y="-287669"/>
            <a:ext cx="6272618" cy="6349231"/>
          </a:xfrm>
          <a:prstGeom prst="rect">
            <a:avLst/>
          </a:prstGeom>
          <a:noFill/>
          <a:ln>
            <a:noFill/>
          </a:ln>
        </p:spPr>
      </p:pic>
    </p:spTree>
    <p:extLst>
      <p:ext uri="{BB962C8B-B14F-4D97-AF65-F5344CB8AC3E}">
        <p14:creationId xmlns:p14="http://schemas.microsoft.com/office/powerpoint/2010/main" val="572666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752E8AC-A873-40AC-85E0-EF74F6B8DE0D}"/>
              </a:ext>
            </a:extLst>
          </p:cNvPr>
          <p:cNvSpPr/>
          <p:nvPr/>
        </p:nvSpPr>
        <p:spPr>
          <a:xfrm>
            <a:off x="19202682" y="4286052"/>
            <a:ext cx="17893346" cy="2615184"/>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2809389" rtl="0" eaLnBrk="1" fontAlgn="auto" latinLnBrk="0" hangingPunct="1">
              <a:lnSpc>
                <a:spcPts val="4200"/>
              </a:lnSpc>
              <a:spcBef>
                <a:spcPts val="0"/>
              </a:spcBef>
              <a:spcAft>
                <a:spcPts val="0"/>
              </a:spcAft>
              <a:buClrTx/>
              <a:buSzTx/>
              <a:tabLst/>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The BAC was found to discriminate between employed and unemployed MS subjects across disease course in all previously described measures (</a:t>
            </a:r>
            <a:r>
              <a:rPr kumimoji="0" lang="en-US" sz="3600" b="0" i="1"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p</a:t>
            </a: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&lt;.001), with employed MS patients performing better on all measures.</a:t>
            </a:r>
          </a:p>
        </p:txBody>
      </p:sp>
      <p:sp>
        <p:nvSpPr>
          <p:cNvPr id="9" name="Rectangle 8">
            <a:extLst>
              <a:ext uri="{FF2B5EF4-FFF2-40B4-BE49-F238E27FC236}">
                <a16:creationId xmlns:a16="http://schemas.microsoft.com/office/drawing/2014/main" id="{6C1B3EF6-8B97-41EC-A214-E279A0B38991}"/>
              </a:ext>
            </a:extLst>
          </p:cNvPr>
          <p:cNvSpPr/>
          <p:nvPr/>
        </p:nvSpPr>
        <p:spPr>
          <a:xfrm>
            <a:off x="0" y="3451067"/>
            <a:ext cx="18321744" cy="2643923"/>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3F6A084-47C4-40E6-BEA5-B32B98F91A10}"/>
              </a:ext>
            </a:extLst>
          </p:cNvPr>
          <p:cNvSpPr txBox="1"/>
          <p:nvPr/>
        </p:nvSpPr>
        <p:spPr>
          <a:xfrm>
            <a:off x="3637993" y="4011968"/>
            <a:ext cx="13601135" cy="1161574"/>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r>
              <a:rPr lang="en-US" sz="6600" dirty="0">
                <a:solidFill>
                  <a:schemeClr val="bg1"/>
                </a:solidFill>
                <a:latin typeface="Avenir Next LT Pro Demi" panose="020B0704020202020204" pitchFamily="34" charset="0"/>
              </a:rPr>
              <a:t>Results</a:t>
            </a:r>
          </a:p>
        </p:txBody>
      </p:sp>
      <p:sp>
        <p:nvSpPr>
          <p:cNvPr id="11" name="Rectangle: Rounded Corners 10">
            <a:extLst>
              <a:ext uri="{FF2B5EF4-FFF2-40B4-BE49-F238E27FC236}">
                <a16:creationId xmlns:a16="http://schemas.microsoft.com/office/drawing/2014/main" id="{FF04A32A-AD21-4E42-82DF-D0DD51774BCB}"/>
              </a:ext>
            </a:extLst>
          </p:cNvPr>
          <p:cNvSpPr/>
          <p:nvPr/>
        </p:nvSpPr>
        <p:spPr>
          <a:xfrm>
            <a:off x="18120066" y="3475166"/>
            <a:ext cx="258768" cy="26151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0B234BFF-0489-47CA-9765-6017751547AB}"/>
              </a:ext>
            </a:extLst>
          </p:cNvPr>
          <p:cNvSpPr/>
          <p:nvPr/>
        </p:nvSpPr>
        <p:spPr>
          <a:xfrm>
            <a:off x="475337" y="3029343"/>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 company name&#10;&#10;Description automatically generated">
            <a:extLst>
              <a:ext uri="{FF2B5EF4-FFF2-40B4-BE49-F238E27FC236}">
                <a16:creationId xmlns:a16="http://schemas.microsoft.com/office/drawing/2014/main" id="{EBAC6DD7-91CE-4686-BB3B-CFD88D59D096}"/>
              </a:ext>
            </a:extLst>
          </p:cNvPr>
          <p:cNvPicPr>
            <a:picLocks noChangeAspect="1"/>
          </p:cNvPicPr>
          <p:nvPr/>
        </p:nvPicPr>
        <p:blipFill>
          <a:blip r:embed="rId2"/>
          <a:stretch>
            <a:fillRect/>
          </a:stretch>
        </p:blipFill>
        <p:spPr>
          <a:xfrm>
            <a:off x="589517" y="3134684"/>
            <a:ext cx="2458960" cy="2458960"/>
          </a:xfrm>
          <a:prstGeom prst="rect">
            <a:avLst/>
          </a:prstGeom>
        </p:spPr>
      </p:pic>
      <p:sp>
        <p:nvSpPr>
          <p:cNvPr id="14" name="Poster Title">
            <a:extLst>
              <a:ext uri="{FF2B5EF4-FFF2-40B4-BE49-F238E27FC236}">
                <a16:creationId xmlns:a16="http://schemas.microsoft.com/office/drawing/2014/main" id="{408DD1DF-C7A3-4A13-B0F6-9C5A50971487}"/>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graphicFrame>
        <p:nvGraphicFramePr>
          <p:cNvPr id="15" name="Table 15">
            <a:extLst>
              <a:ext uri="{FF2B5EF4-FFF2-40B4-BE49-F238E27FC236}">
                <a16:creationId xmlns:a16="http://schemas.microsoft.com/office/drawing/2014/main" id="{C1E0C3E1-F849-4879-ACB8-9E96A5000777}"/>
              </a:ext>
            </a:extLst>
          </p:cNvPr>
          <p:cNvGraphicFramePr>
            <a:graphicFrameLocks noGrp="1"/>
          </p:cNvGraphicFramePr>
          <p:nvPr>
            <p:extLst>
              <p:ext uri="{D42A27DB-BD31-4B8C-83A1-F6EECF244321}">
                <p14:modId xmlns:p14="http://schemas.microsoft.com/office/powerpoint/2010/main" val="1717311152"/>
              </p:ext>
            </p:extLst>
          </p:nvPr>
        </p:nvGraphicFramePr>
        <p:xfrm>
          <a:off x="638929" y="8052397"/>
          <a:ext cx="25586046" cy="9288729"/>
        </p:xfrm>
        <a:graphic>
          <a:graphicData uri="http://schemas.openxmlformats.org/drawingml/2006/table">
            <a:tbl>
              <a:tblPr firstRow="1" bandRow="1">
                <a:tableStyleId>{5C22544A-7EE6-4342-B048-85BDC9FD1C3A}</a:tableStyleId>
              </a:tblPr>
              <a:tblGrid>
                <a:gridCol w="7053093">
                  <a:extLst>
                    <a:ext uri="{9D8B030D-6E8A-4147-A177-3AD203B41FA5}">
                      <a16:colId xmlns:a16="http://schemas.microsoft.com/office/drawing/2014/main" val="4240901970"/>
                    </a:ext>
                  </a:extLst>
                </a:gridCol>
                <a:gridCol w="6843574">
                  <a:extLst>
                    <a:ext uri="{9D8B030D-6E8A-4147-A177-3AD203B41FA5}">
                      <a16:colId xmlns:a16="http://schemas.microsoft.com/office/drawing/2014/main" val="1347457298"/>
                    </a:ext>
                  </a:extLst>
                </a:gridCol>
                <a:gridCol w="6843574">
                  <a:extLst>
                    <a:ext uri="{9D8B030D-6E8A-4147-A177-3AD203B41FA5}">
                      <a16:colId xmlns:a16="http://schemas.microsoft.com/office/drawing/2014/main" val="3466453298"/>
                    </a:ext>
                  </a:extLst>
                </a:gridCol>
                <a:gridCol w="4845805">
                  <a:extLst>
                    <a:ext uri="{9D8B030D-6E8A-4147-A177-3AD203B41FA5}">
                      <a16:colId xmlns:a16="http://schemas.microsoft.com/office/drawing/2014/main" val="1236722446"/>
                    </a:ext>
                  </a:extLst>
                </a:gridCol>
              </a:tblGrid>
              <a:tr h="1035024">
                <a:tc rowSpan="2">
                  <a:txBody>
                    <a:bodyPr/>
                    <a:lstStyle/>
                    <a:p>
                      <a:pPr algn="ctr"/>
                      <a:r>
                        <a:rPr lang="en-US" sz="3200" dirty="0">
                          <a:latin typeface="Tenorite" panose="00000500000000000000" pitchFamily="2" charset="0"/>
                        </a:rPr>
                        <a:t>BAC Modules</a:t>
                      </a:r>
                    </a:p>
                  </a:txBody>
                  <a:tcPr anchor="ctr">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tcPr>
                </a:tc>
                <a:tc>
                  <a:txBody>
                    <a:bodyPr/>
                    <a:lstStyle/>
                    <a:p>
                      <a:pPr algn="ctr"/>
                      <a:r>
                        <a:rPr lang="en-US" sz="3200" dirty="0">
                          <a:latin typeface="Tenorite" panose="00000500000000000000" pitchFamily="2" charset="0"/>
                        </a:rPr>
                        <a:t>Employed (n=19)</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tcPr>
                </a:tc>
                <a:tc>
                  <a:txBody>
                    <a:bodyPr/>
                    <a:lstStyle/>
                    <a:p>
                      <a:pPr algn="ctr"/>
                      <a:r>
                        <a:rPr lang="en-US" sz="3200" dirty="0">
                          <a:latin typeface="Tenorite" panose="00000500000000000000" pitchFamily="2" charset="0"/>
                        </a:rPr>
                        <a:t>Unemployed (n=29)</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tcPr>
                </a:tc>
                <a:tc rowSpan="2">
                  <a:txBody>
                    <a:bodyPr/>
                    <a:lstStyle/>
                    <a:p>
                      <a:pPr algn="ctr"/>
                      <a:r>
                        <a:rPr lang="en-US" sz="3600" i="1" dirty="0">
                          <a:solidFill>
                            <a:schemeClr val="bg1"/>
                          </a:solidFill>
                          <a:latin typeface="Tenorite" panose="00000500000000000000" pitchFamily="2" charset="0"/>
                        </a:rPr>
                        <a:t>p</a:t>
                      </a:r>
                      <a:r>
                        <a:rPr lang="en-US" sz="3600" i="0" dirty="0">
                          <a:solidFill>
                            <a:schemeClr val="bg1"/>
                          </a:solidFill>
                          <a:latin typeface="Tenorite" panose="00000500000000000000" pitchFamily="2" charset="0"/>
                        </a:rPr>
                        <a:t>-value</a:t>
                      </a:r>
                      <a:endParaRPr lang="en-US" sz="3600" i="1" dirty="0">
                        <a:solidFill>
                          <a:schemeClr val="bg1"/>
                        </a:solidFill>
                        <a:latin typeface="Tenorite" panose="00000500000000000000" pitchFamily="2" charset="0"/>
                      </a:endParaRPr>
                    </a:p>
                  </a:txBody>
                  <a:tcPr anchor="ctr">
                    <a:lnL w="57150" cap="flat" cmpd="sng" algn="ctr">
                      <a:solidFill>
                        <a:schemeClr val="bg1"/>
                      </a:solidFill>
                      <a:prstDash val="solid"/>
                      <a:round/>
                      <a:headEnd type="none" w="med" len="med"/>
                      <a:tailEnd type="none" w="med" len="med"/>
                    </a:lnL>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97064954"/>
                  </a:ext>
                </a:extLst>
              </a:tr>
              <a:tr h="617961">
                <a:tc vMerge="1">
                  <a:txBody>
                    <a:bodyPr/>
                    <a:lstStyle/>
                    <a:p>
                      <a:pPr algn="ctr"/>
                      <a:endParaRPr lang="en-US" sz="3600" dirty="0">
                        <a:solidFill>
                          <a:schemeClr val="bg1"/>
                        </a:solidFill>
                        <a:latin typeface="Tenorite" panose="00000500000000000000" pitchFamily="2" charset="0"/>
                      </a:endParaRPr>
                    </a:p>
                  </a:txBody>
                  <a:tcPr anchor="ctr">
                    <a:solidFill>
                      <a:srgbClr val="41B6E6"/>
                    </a:solidFill>
                  </a:tcPr>
                </a:tc>
                <a:tc>
                  <a:txBody>
                    <a:bodyPr/>
                    <a:lstStyle/>
                    <a:p>
                      <a:pPr algn="ctr"/>
                      <a:r>
                        <a:rPr lang="en-US" sz="3200" dirty="0">
                          <a:solidFill>
                            <a:schemeClr val="bg1"/>
                          </a:solidFill>
                          <a:latin typeface="Tenorite" panose="00000500000000000000" pitchFamily="2" charset="0"/>
                        </a:rPr>
                        <a:t>Mean (SD)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1B6E6"/>
                    </a:solidFill>
                  </a:tcPr>
                </a:tc>
                <a:tc>
                  <a:txBody>
                    <a:bodyPr/>
                    <a:lstStyle/>
                    <a:p>
                      <a:pPr marL="0" marR="0" lvl="0" indent="0" algn="ctr" defTabSz="585216" rtl="0" eaLnBrk="1" fontAlgn="auto" latinLnBrk="0" hangingPunct="1">
                        <a:lnSpc>
                          <a:spcPct val="100000"/>
                        </a:lnSpc>
                        <a:spcBef>
                          <a:spcPts val="0"/>
                        </a:spcBef>
                        <a:spcAft>
                          <a:spcPts val="0"/>
                        </a:spcAft>
                        <a:buClrTx/>
                        <a:buSzTx/>
                        <a:buFontTx/>
                        <a:buNone/>
                        <a:tabLst/>
                        <a:defRPr/>
                      </a:pPr>
                      <a:r>
                        <a:rPr lang="en-US" sz="3200" dirty="0">
                          <a:solidFill>
                            <a:schemeClr val="bg1"/>
                          </a:solidFill>
                          <a:latin typeface="Tenorite" panose="00000500000000000000" pitchFamily="2" charset="0"/>
                        </a:rPr>
                        <a:t>Mean (SD)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1B6E6"/>
                    </a:solidFill>
                  </a:tcPr>
                </a:tc>
                <a:tc vMerge="1">
                  <a:txBody>
                    <a:bodyPr/>
                    <a:lstStyle/>
                    <a:p>
                      <a:pPr algn="ctr"/>
                      <a:r>
                        <a:rPr lang="en-US" sz="3600" i="1" dirty="0">
                          <a:solidFill>
                            <a:schemeClr val="bg1"/>
                          </a:solidFill>
                          <a:latin typeface="Tenorite" panose="00000500000000000000" pitchFamily="2" charset="0"/>
                        </a:rPr>
                        <a:t>p</a:t>
                      </a:r>
                      <a:r>
                        <a:rPr lang="en-US" sz="3600" i="0" dirty="0">
                          <a:solidFill>
                            <a:schemeClr val="bg1"/>
                          </a:solidFill>
                          <a:latin typeface="Tenorite" panose="00000500000000000000" pitchFamily="2" charset="0"/>
                        </a:rPr>
                        <a:t>-value</a:t>
                      </a:r>
                      <a:endParaRPr lang="en-US" sz="3600" i="1" dirty="0">
                        <a:solidFill>
                          <a:schemeClr val="bg1"/>
                        </a:solidFill>
                        <a:latin typeface="Tenorite" panose="00000500000000000000" pitchFamily="2" charset="0"/>
                      </a:endParaRPr>
                    </a:p>
                  </a:txBody>
                  <a:tcPr anchor="ctr">
                    <a:solidFill>
                      <a:srgbClr val="41B6E6"/>
                    </a:solidFill>
                  </a:tcPr>
                </a:tc>
                <a:extLst>
                  <a:ext uri="{0D108BD9-81ED-4DB2-BD59-A6C34878D82A}">
                    <a16:rowId xmlns:a16="http://schemas.microsoft.com/office/drawing/2014/main" val="1436626321"/>
                  </a:ext>
                </a:extLst>
              </a:tr>
              <a:tr h="954468">
                <a:tc>
                  <a:txBody>
                    <a:bodyPr/>
                    <a:lstStyle/>
                    <a:p>
                      <a:pPr algn="l"/>
                      <a:r>
                        <a:rPr lang="en-US" sz="3600" dirty="0">
                          <a:solidFill>
                            <a:schemeClr val="accent6"/>
                          </a:solidFill>
                          <a:latin typeface="Tenorite" panose="00000500000000000000" pitchFamily="2" charset="0"/>
                        </a:rPr>
                        <a:t>VM 1-5 Total Learning </a:t>
                      </a:r>
                    </a:p>
                  </a:txBody>
                  <a:tcPr anchor="ctr">
                    <a:lnT w="57150" cap="flat" cmpd="sng" algn="ctr">
                      <a:solidFill>
                        <a:schemeClr val="bg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46.32 (7.83)</a:t>
                      </a:r>
                    </a:p>
                  </a:txBody>
                  <a:tcPr anchor="ctr">
                    <a:lnT w="57150" cap="flat" cmpd="sng" algn="ctr">
                      <a:solidFill>
                        <a:schemeClr val="bg1"/>
                      </a:solidFill>
                      <a:prstDash val="solid"/>
                      <a:round/>
                      <a:headEnd type="none" w="med" len="med"/>
                      <a:tailEnd type="none" w="med" len="med"/>
                    </a:lnT>
                    <a:solidFill>
                      <a:schemeClr val="bg1"/>
                    </a:solidFill>
                  </a:tcPr>
                </a:tc>
                <a:tc>
                  <a:txBody>
                    <a:bodyPr/>
                    <a:lstStyle/>
                    <a:p>
                      <a:pPr algn="ctr"/>
                      <a:r>
                        <a:rPr lang="en-US" sz="3600" dirty="0">
                          <a:solidFill>
                            <a:schemeClr val="accent6"/>
                          </a:solidFill>
                          <a:latin typeface="Tenorite" panose="00000500000000000000" pitchFamily="2" charset="0"/>
                        </a:rPr>
                        <a:t>33.11 (9.40)</a:t>
                      </a:r>
                    </a:p>
                  </a:txBody>
                  <a:tcPr anchor="ctr">
                    <a:lnT w="57150" cap="flat" cmpd="sng" algn="ctr">
                      <a:solidFill>
                        <a:schemeClr val="bg1"/>
                      </a:solidFill>
                      <a:prstDash val="solid"/>
                      <a:round/>
                      <a:headEnd type="none" w="med" len="med"/>
                      <a:tailEnd type="none" w="med" len="med"/>
                    </a:lnT>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lnT w="57150" cap="flat" cmpd="sng" algn="ctr">
                      <a:solidFill>
                        <a:schemeClr val="bg1"/>
                      </a:solidFill>
                      <a:prstDash val="solid"/>
                      <a:round/>
                      <a:headEnd type="none" w="med" len="med"/>
                      <a:tailEnd type="none" w="med" len="med"/>
                    </a:lnT>
                    <a:solidFill>
                      <a:schemeClr val="bg1"/>
                    </a:solidFill>
                  </a:tcPr>
                </a:tc>
                <a:extLst>
                  <a:ext uri="{0D108BD9-81ED-4DB2-BD59-A6C34878D82A}">
                    <a16:rowId xmlns:a16="http://schemas.microsoft.com/office/drawing/2014/main" val="3234938098"/>
                  </a:ext>
                </a:extLst>
              </a:tr>
              <a:tr h="954468">
                <a:tc>
                  <a:txBody>
                    <a:bodyPr/>
                    <a:lstStyle/>
                    <a:p>
                      <a:pPr algn="l"/>
                      <a:r>
                        <a:rPr lang="en-US" sz="3600" dirty="0">
                          <a:solidFill>
                            <a:schemeClr val="accent6"/>
                          </a:solidFill>
                          <a:latin typeface="Tenorite" panose="00000500000000000000" pitchFamily="2" charset="0"/>
                        </a:rPr>
                        <a:t>VM Delayed Recall</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585216" rtl="0" eaLnBrk="1" fontAlgn="auto" latinLnBrk="0" hangingPunct="1">
                        <a:lnSpc>
                          <a:spcPct val="100000"/>
                        </a:lnSpc>
                        <a:spcBef>
                          <a:spcPts val="0"/>
                        </a:spcBef>
                        <a:spcAft>
                          <a:spcPts val="0"/>
                        </a:spcAft>
                        <a:buClrTx/>
                        <a:buSzTx/>
                        <a:buFontTx/>
                        <a:buNone/>
                        <a:tabLst/>
                        <a:defRPr/>
                      </a:pPr>
                      <a:r>
                        <a:rPr lang="en-US" sz="3600" dirty="0">
                          <a:solidFill>
                            <a:schemeClr val="accent6"/>
                          </a:solidFill>
                          <a:latin typeface="Tenorite" panose="00000500000000000000" pitchFamily="2" charset="0"/>
                        </a:rPr>
                        <a:t>9.42 (2.87)</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4.89 (3.77)</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.001</a:t>
                      </a:r>
                    </a:p>
                  </a:txBody>
                  <a:tcPr anchor="ctr">
                    <a:solidFill>
                      <a:schemeClr val="bg1"/>
                    </a:solidFill>
                  </a:tcPr>
                </a:tc>
                <a:extLst>
                  <a:ext uri="{0D108BD9-81ED-4DB2-BD59-A6C34878D82A}">
                    <a16:rowId xmlns:a16="http://schemas.microsoft.com/office/drawing/2014/main" val="2171152814"/>
                  </a:ext>
                </a:extLst>
              </a:tr>
              <a:tr h="954468">
                <a:tc>
                  <a:txBody>
                    <a:bodyPr/>
                    <a:lstStyle/>
                    <a:p>
                      <a:pPr algn="l"/>
                      <a:r>
                        <a:rPr lang="en-US" sz="3600" dirty="0">
                          <a:solidFill>
                            <a:schemeClr val="accent6"/>
                          </a:solidFill>
                          <a:latin typeface="Tenorite" panose="00000500000000000000" pitchFamily="2" charset="0"/>
                        </a:rPr>
                        <a:t>DS Number of Correct Sequences</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21.11 (3.37)</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17.17 (3.88)</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solidFill>
                      <a:schemeClr val="bg1"/>
                    </a:solidFill>
                  </a:tcPr>
                </a:tc>
                <a:extLst>
                  <a:ext uri="{0D108BD9-81ED-4DB2-BD59-A6C34878D82A}">
                    <a16:rowId xmlns:a16="http://schemas.microsoft.com/office/drawing/2014/main" val="320973753"/>
                  </a:ext>
                </a:extLst>
              </a:tr>
              <a:tr h="954468">
                <a:tc>
                  <a:txBody>
                    <a:bodyPr/>
                    <a:lstStyle/>
                    <a:p>
                      <a:pPr algn="l"/>
                      <a:r>
                        <a:rPr lang="en-US" sz="3600" dirty="0">
                          <a:solidFill>
                            <a:schemeClr val="accent6"/>
                          </a:solidFill>
                          <a:latin typeface="Tenorite" panose="00000500000000000000" pitchFamily="2" charset="0"/>
                        </a:rPr>
                        <a:t>TM Total Correctly Placed</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82.00 (18.62)</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38.90 (24.88)</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solidFill>
                      <a:schemeClr val="bg1"/>
                    </a:solidFill>
                  </a:tcPr>
                </a:tc>
                <a:extLst>
                  <a:ext uri="{0D108BD9-81ED-4DB2-BD59-A6C34878D82A}">
                    <a16:rowId xmlns:a16="http://schemas.microsoft.com/office/drawing/2014/main" val="143144883"/>
                  </a:ext>
                </a:extLst>
              </a:tr>
              <a:tr h="954468">
                <a:tc>
                  <a:txBody>
                    <a:bodyPr/>
                    <a:lstStyle/>
                    <a:p>
                      <a:pPr algn="l"/>
                      <a:r>
                        <a:rPr lang="en-US" sz="3600" dirty="0">
                          <a:solidFill>
                            <a:schemeClr val="accent6"/>
                          </a:solidFill>
                          <a:latin typeface="Tenorite" panose="00000500000000000000" pitchFamily="2" charset="0"/>
                        </a:rPr>
                        <a:t>VF Total Recorded</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55.79 (8.29)</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40.45 (11.40)</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solidFill>
                      <a:schemeClr val="bg1"/>
                    </a:solidFill>
                  </a:tcPr>
                </a:tc>
                <a:extLst>
                  <a:ext uri="{0D108BD9-81ED-4DB2-BD59-A6C34878D82A}">
                    <a16:rowId xmlns:a16="http://schemas.microsoft.com/office/drawing/2014/main" val="335978348"/>
                  </a:ext>
                </a:extLst>
              </a:tr>
              <a:tr h="954468">
                <a:tc>
                  <a:txBody>
                    <a:bodyPr/>
                    <a:lstStyle/>
                    <a:p>
                      <a:pPr algn="l"/>
                      <a:r>
                        <a:rPr lang="en-US" sz="3600" dirty="0">
                          <a:solidFill>
                            <a:schemeClr val="accent6"/>
                          </a:solidFill>
                          <a:latin typeface="Tenorite" panose="00000500000000000000" pitchFamily="2" charset="0"/>
                        </a:rPr>
                        <a:t>SC Total Correct</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50.32 (7.22)</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28.86 (12.39)</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solidFill>
                      <a:schemeClr val="bg1"/>
                    </a:solidFill>
                  </a:tcPr>
                </a:tc>
                <a:extLst>
                  <a:ext uri="{0D108BD9-81ED-4DB2-BD59-A6C34878D82A}">
                    <a16:rowId xmlns:a16="http://schemas.microsoft.com/office/drawing/2014/main" val="2938046736"/>
                  </a:ext>
                </a:extLst>
              </a:tr>
              <a:tr h="954468">
                <a:tc>
                  <a:txBody>
                    <a:bodyPr/>
                    <a:lstStyle/>
                    <a:p>
                      <a:pPr algn="l"/>
                      <a:r>
                        <a:rPr lang="en-US" sz="3600" dirty="0">
                          <a:solidFill>
                            <a:schemeClr val="accent6"/>
                          </a:solidFill>
                          <a:latin typeface="Tenorite" panose="00000500000000000000" pitchFamily="2" charset="0"/>
                        </a:rPr>
                        <a:t>TL Total Correct</a:t>
                      </a:r>
                    </a:p>
                  </a:txBody>
                  <a:tcPr anchor="ct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19.11 (2.36)</a:t>
                      </a:r>
                    </a:p>
                  </a:txBody>
                  <a:tcPr anchor="ctr">
                    <a:solidFill>
                      <a:schemeClr val="bg1"/>
                    </a:solidFill>
                  </a:tcPr>
                </a:tc>
                <a:tc>
                  <a:txBody>
                    <a:bodyPr/>
                    <a:lstStyle/>
                    <a:p>
                      <a:pPr algn="ctr"/>
                      <a:r>
                        <a:rPr lang="en-US" sz="3600" dirty="0">
                          <a:solidFill>
                            <a:schemeClr val="accent6"/>
                          </a:solidFill>
                          <a:latin typeface="Tenorite" panose="00000500000000000000" pitchFamily="2" charset="0"/>
                        </a:rPr>
                        <a:t>12.93 (5.49)</a:t>
                      </a:r>
                    </a:p>
                  </a:txBody>
                  <a:tcPr anchor="ctr">
                    <a:solidFill>
                      <a:schemeClr val="bg1"/>
                    </a:solidFill>
                  </a:tcPr>
                </a:tc>
                <a:tc>
                  <a:txBody>
                    <a:bodyPr/>
                    <a:lstStyle/>
                    <a:p>
                      <a:pPr marL="0" marR="0" lvl="0" indent="0" algn="ctr" defTabSz="585216" rtl="0" eaLnBrk="1" fontAlgn="auto" latinLnBrk="0" hangingPunct="1">
                        <a:lnSpc>
                          <a:spcPct val="100000"/>
                        </a:lnSpc>
                        <a:spcBef>
                          <a:spcPts val="0"/>
                        </a:spcBef>
                        <a:spcAft>
                          <a:spcPts val="0"/>
                        </a:spcAft>
                        <a:buClrTx/>
                        <a:buSzTx/>
                        <a:buFontTx/>
                        <a:buNone/>
                        <a:tabLst/>
                        <a:defRPr/>
                      </a:pPr>
                      <a:r>
                        <a:rPr lang="en-US" sz="3600" dirty="0">
                          <a:solidFill>
                            <a:schemeClr val="accent6"/>
                          </a:solidFill>
                          <a:latin typeface="Tenorite" panose="00000500000000000000" pitchFamily="2" charset="0"/>
                        </a:rPr>
                        <a:t>&lt;.001</a:t>
                      </a:r>
                    </a:p>
                  </a:txBody>
                  <a:tcPr anchor="ctr">
                    <a:solidFill>
                      <a:schemeClr val="bg1"/>
                    </a:solidFill>
                  </a:tcPr>
                </a:tc>
                <a:extLst>
                  <a:ext uri="{0D108BD9-81ED-4DB2-BD59-A6C34878D82A}">
                    <a16:rowId xmlns:a16="http://schemas.microsoft.com/office/drawing/2014/main" val="3267657514"/>
                  </a:ext>
                </a:extLst>
              </a:tr>
              <a:tr h="954468">
                <a:tc>
                  <a:txBody>
                    <a:bodyPr/>
                    <a:lstStyle/>
                    <a:p>
                      <a:pPr algn="l"/>
                      <a:r>
                        <a:rPr lang="en-US" sz="3600" dirty="0">
                          <a:solidFill>
                            <a:schemeClr val="accent6"/>
                          </a:solidFill>
                          <a:latin typeface="Tenorite" panose="00000500000000000000" pitchFamily="2" charset="0"/>
                        </a:rPr>
                        <a:t>VS Total Correct</a:t>
                      </a:r>
                    </a:p>
                  </a:txBody>
                  <a:tcPr anchor="ctr">
                    <a:lnT w="38100" cap="flat" cmpd="sng" algn="ctr">
                      <a:solidFill>
                        <a:schemeClr val="tx2"/>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17.32 (3.28)</a:t>
                      </a:r>
                    </a:p>
                  </a:txBody>
                  <a:tcPr anchor="ctr">
                    <a:lnB w="38100" cap="flat" cmpd="sng" algn="ctr">
                      <a:solidFill>
                        <a:schemeClr val="bg1"/>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9.66 (4.77)</a:t>
                      </a:r>
                    </a:p>
                  </a:txBody>
                  <a:tcPr anchor="ctr">
                    <a:lnB w="38100" cap="flat" cmpd="sng" algn="ctr">
                      <a:solidFill>
                        <a:schemeClr val="bg1"/>
                      </a:solidFill>
                      <a:prstDash val="solid"/>
                      <a:round/>
                      <a:headEnd type="none" w="med" len="med"/>
                      <a:tailEnd type="none" w="med" len="med"/>
                    </a:lnB>
                    <a:solidFill>
                      <a:schemeClr val="bg1"/>
                    </a:solidFill>
                  </a:tcPr>
                </a:tc>
                <a:tc>
                  <a:txBody>
                    <a:bodyPr/>
                    <a:lstStyle/>
                    <a:p>
                      <a:pPr algn="ctr"/>
                      <a:r>
                        <a:rPr lang="en-US" sz="3600" dirty="0">
                          <a:solidFill>
                            <a:schemeClr val="accent6"/>
                          </a:solidFill>
                          <a:latin typeface="Tenorite" panose="00000500000000000000" pitchFamily="2" charset="0"/>
                        </a:rPr>
                        <a:t>&lt;.001</a:t>
                      </a:r>
                    </a:p>
                  </a:txBody>
                  <a:tcPr anchor="ctr">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4184497709"/>
                  </a:ext>
                </a:extLst>
              </a:tr>
            </a:tbl>
          </a:graphicData>
        </a:graphic>
      </p:graphicFrame>
      <p:graphicFrame>
        <p:nvGraphicFramePr>
          <p:cNvPr id="6" name="Table 5">
            <a:extLst>
              <a:ext uri="{FF2B5EF4-FFF2-40B4-BE49-F238E27FC236}">
                <a16:creationId xmlns:a16="http://schemas.microsoft.com/office/drawing/2014/main" id="{13C257F2-5CB8-4A03-B988-3A6721C64B69}"/>
              </a:ext>
            </a:extLst>
          </p:cNvPr>
          <p:cNvGraphicFramePr>
            <a:graphicFrameLocks noGrp="1"/>
          </p:cNvGraphicFramePr>
          <p:nvPr>
            <p:extLst>
              <p:ext uri="{D42A27DB-BD31-4B8C-83A1-F6EECF244321}">
                <p14:modId xmlns:p14="http://schemas.microsoft.com/office/powerpoint/2010/main" val="1611300405"/>
              </p:ext>
            </p:extLst>
          </p:nvPr>
        </p:nvGraphicFramePr>
        <p:xfrm>
          <a:off x="30578612" y="12563252"/>
          <a:ext cx="268941" cy="267018"/>
        </p:xfrm>
        <a:graphic>
          <a:graphicData uri="http://schemas.openxmlformats.org/drawingml/2006/table">
            <a:tbl>
              <a:tblPr/>
              <a:tblGrid>
                <a:gridCol w="268941">
                  <a:extLst>
                    <a:ext uri="{9D8B030D-6E8A-4147-A177-3AD203B41FA5}">
                      <a16:colId xmlns:a16="http://schemas.microsoft.com/office/drawing/2014/main" val="1885673693"/>
                    </a:ext>
                  </a:extLst>
                </a:gridCol>
              </a:tblGrid>
              <a:tr h="0">
                <a:tc>
                  <a:txBody>
                    <a:bodyPr/>
                    <a:lstStyle/>
                    <a:p>
                      <a:endParaRPr lang="en-US" dirty="0"/>
                    </a:p>
                  </a:txBody>
                  <a:tcPr>
                    <a:lnL w="57150" cmpd="sng">
                      <a:solidFill>
                        <a:schemeClr val="bg1"/>
                      </a:solidFill>
                      <a:prstDash val="solid"/>
                    </a:lnL>
                    <a:lnR w="57150" cmpd="sng">
                      <a:solidFill>
                        <a:schemeClr val="bg1"/>
                      </a:solidFill>
                      <a:prstDash val="solid"/>
                    </a:lnR>
                    <a:lnT w="57150" cmpd="sng">
                      <a:solidFill>
                        <a:schemeClr val="bg1"/>
                      </a:solidFill>
                      <a:prstDash val="solid"/>
                    </a:lnT>
                    <a:lnB w="57150" cmpd="sng">
                      <a:solidFill>
                        <a:schemeClr val="bg1"/>
                      </a:solidFill>
                      <a:prstDash val="solid"/>
                    </a:lnB>
                  </a:tcPr>
                </a:tc>
                <a:extLst>
                  <a:ext uri="{0D108BD9-81ED-4DB2-BD59-A6C34878D82A}">
                    <a16:rowId xmlns:a16="http://schemas.microsoft.com/office/drawing/2014/main" val="3906453060"/>
                  </a:ext>
                </a:extLst>
              </a:tr>
            </a:tbl>
          </a:graphicData>
        </a:graphic>
      </p:graphicFrame>
      <p:sp>
        <p:nvSpPr>
          <p:cNvPr id="18" name="Rectangle 17">
            <a:extLst>
              <a:ext uri="{FF2B5EF4-FFF2-40B4-BE49-F238E27FC236}">
                <a16:creationId xmlns:a16="http://schemas.microsoft.com/office/drawing/2014/main" id="{B8EDF228-68B8-4CE8-95C6-605F102F45AB}"/>
              </a:ext>
            </a:extLst>
          </p:cNvPr>
          <p:cNvSpPr/>
          <p:nvPr/>
        </p:nvSpPr>
        <p:spPr>
          <a:xfrm>
            <a:off x="26265250" y="8049457"/>
            <a:ext cx="182880" cy="94000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8F6DEF9-7CA4-4D62-B73B-218986B09A23}"/>
              </a:ext>
            </a:extLst>
          </p:cNvPr>
          <p:cNvSpPr/>
          <p:nvPr/>
        </p:nvSpPr>
        <p:spPr>
          <a:xfrm rot="16200000">
            <a:off x="13334988" y="4572317"/>
            <a:ext cx="155448" cy="2560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85A9260-F54D-41D4-AE42-096A16DB6187}"/>
              </a:ext>
            </a:extLst>
          </p:cNvPr>
          <p:cNvSpPr/>
          <p:nvPr/>
        </p:nvSpPr>
        <p:spPr>
          <a:xfrm>
            <a:off x="26983765" y="8079291"/>
            <a:ext cx="9924005" cy="9288729"/>
          </a:xfrm>
          <a:prstGeom prst="roundRect">
            <a:avLst>
              <a:gd name="adj" fmla="val 7911"/>
            </a:avLst>
          </a:prstGeom>
          <a:gradFill>
            <a:gsLst>
              <a:gs pos="0">
                <a:schemeClr val="tx2"/>
              </a:gs>
              <a:gs pos="19000">
                <a:schemeClr val="accent1"/>
              </a:gs>
              <a:gs pos="69000">
                <a:srgbClr val="1785D1"/>
              </a:gs>
              <a:gs pos="100000">
                <a:srgbClr val="41B6E6"/>
              </a:gs>
            </a:gsLst>
            <a:lin ang="5400000" scaled="1"/>
          </a:gradFill>
          <a:ln w="1143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lnSpc>
                <a:spcPct val="150000"/>
              </a:lnSpc>
              <a:buFont typeface="Arial" panose="020B0604020202020204" pitchFamily="34" charset="0"/>
              <a:buChar char="•"/>
              <a:defRPr/>
            </a:pPr>
            <a:endParaRPr lang="en-US" sz="3600" dirty="0">
              <a:solidFill>
                <a:schemeClr val="bg1"/>
              </a:solidFill>
              <a:latin typeface="Avenir Next LT Pro Demi" panose="020B0704020202020204" pitchFamily="34" charset="0"/>
              <a:ea typeface="Calibri" panose="020F0502020204030204" pitchFamily="34" charset="0"/>
              <a:cs typeface="Arial" panose="020B0604020202020204" pitchFamily="34" charset="0"/>
            </a:endParaRPr>
          </a:p>
          <a:p>
            <a:pPr marL="571500" indent="-571500" algn="ctr">
              <a:lnSpc>
                <a:spcPct val="150000"/>
              </a:lnSpc>
              <a:buFont typeface="Arial" panose="020B0604020202020204" pitchFamily="34" charset="0"/>
              <a:buChar char="•"/>
              <a:defRPr/>
            </a:pPr>
            <a:r>
              <a:rPr lang="en-US" sz="3500" dirty="0">
                <a:solidFill>
                  <a:schemeClr val="bg1"/>
                </a:solidFill>
                <a:latin typeface="Avenir Next LT Pro Demi" panose="020B0704020202020204" pitchFamily="34" charset="0"/>
                <a:ea typeface="Calibri" panose="020F0502020204030204" pitchFamily="34" charset="0"/>
                <a:cs typeface="Arial" panose="020B0604020202020204" pitchFamily="34" charset="0"/>
              </a:rPr>
              <a:t>Participants were administered the BVMS to determine employment status.</a:t>
            </a:r>
            <a:endParaRPr kumimoji="0" lang="en-US" sz="35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a:p>
            <a:pPr marR="0" lvl="0" algn="ctr" defTabSz="2809389" rtl="0" eaLnBrk="1" fontAlgn="auto" latinLnBrk="0" hangingPunct="1">
              <a:lnSpc>
                <a:spcPct val="150000"/>
              </a:lnSpc>
              <a:spcBef>
                <a:spcPts val="0"/>
              </a:spcBef>
              <a:spcAft>
                <a:spcPts val="0"/>
              </a:spcAft>
              <a:buClrTx/>
              <a:buSzTx/>
              <a:tabLst/>
              <a:defRPr/>
            </a:pPr>
            <a:endParaRPr kumimoji="0" lang="en-US" sz="35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a:p>
            <a:pPr marL="571500" marR="0" lvl="0" indent="-571500" algn="ctr" defTabSz="280938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5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10 participants reported being retired due to age and were excluded from employment related analyses.</a:t>
            </a:r>
          </a:p>
          <a:p>
            <a:pPr marL="571500" marR="0" lvl="0" indent="-571500" algn="ctr" defTabSz="2809389"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US" sz="3500" dirty="0">
              <a:solidFill>
                <a:schemeClr val="bg1"/>
              </a:solidFill>
              <a:latin typeface="Avenir Next LT Pro Demi" panose="020B0704020202020204" pitchFamily="34" charset="0"/>
              <a:ea typeface="Calibri" panose="020F0502020204030204" pitchFamily="34" charset="0"/>
              <a:cs typeface="Arial" panose="020B0604020202020204" pitchFamily="34" charset="0"/>
            </a:endParaRPr>
          </a:p>
          <a:p>
            <a:pPr marL="571500" marR="0" lvl="0" indent="-571500" algn="ctr" defTabSz="280938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5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An ANCOVA was run to determine if BAC modules discriminate between employed and unemployed MS subjects after controlling for age.</a:t>
            </a:r>
            <a:endParaRPr lang="en-US" sz="3500" dirty="0">
              <a:solidFill>
                <a:schemeClr val="bg1"/>
              </a:solidFill>
              <a:latin typeface="Avenir Next LT Pro Demi" panose="020B0704020202020204" pitchFamily="34" charset="0"/>
              <a:ea typeface="Calibri" panose="020F0502020204030204" pitchFamily="34" charset="0"/>
              <a:cs typeface="Arial" panose="020B0604020202020204" pitchFamily="34" charset="0"/>
            </a:endParaRPr>
          </a:p>
          <a:p>
            <a:pPr marL="571500" marR="0" lvl="0" indent="-571500" defTabSz="2809389" rtl="0" eaLnBrk="1" fontAlgn="auto" latinLnBrk="0" hangingPunct="1">
              <a:lnSpc>
                <a:spcPts val="42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a:p>
            <a:pPr marL="571500" marR="0" lvl="0" indent="-571500" defTabSz="2809389" rtl="0" eaLnBrk="1" fontAlgn="auto" latinLnBrk="0" hangingPunct="1">
              <a:lnSpc>
                <a:spcPts val="42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231E6E04-DF0B-4725-9D19-0E8CCA3E8AFD}"/>
              </a:ext>
            </a:extLst>
          </p:cNvPr>
          <p:cNvSpPr txBox="1"/>
          <p:nvPr/>
        </p:nvSpPr>
        <p:spPr>
          <a:xfrm>
            <a:off x="582536" y="17570423"/>
            <a:ext cx="24186945" cy="523220"/>
          </a:xfrm>
          <a:prstGeom prst="rect">
            <a:avLst/>
          </a:prstGeom>
          <a:noFill/>
        </p:spPr>
        <p:txBody>
          <a:bodyPr wrap="square" rtlCol="0">
            <a:spAutoFit/>
          </a:bodyPr>
          <a:lstStyle/>
          <a:p>
            <a:r>
              <a:rPr lang="en-US" sz="2800" b="1" dirty="0"/>
              <a:t>Note. VM: </a:t>
            </a:r>
            <a:r>
              <a:rPr lang="en-US" sz="2800" dirty="0"/>
              <a:t>Visual Memory, </a:t>
            </a:r>
            <a:r>
              <a:rPr lang="en-US" sz="2800" b="1" dirty="0"/>
              <a:t>DS:</a:t>
            </a:r>
            <a:r>
              <a:rPr lang="en-US" sz="2800" dirty="0"/>
              <a:t> Digit Sequencing, </a:t>
            </a:r>
            <a:r>
              <a:rPr lang="en-US" sz="2800" b="1" dirty="0"/>
              <a:t>TM: </a:t>
            </a:r>
            <a:r>
              <a:rPr lang="en-US" sz="2800" dirty="0"/>
              <a:t>Token Motor, </a:t>
            </a:r>
            <a:r>
              <a:rPr lang="en-US" sz="2800" b="1" dirty="0"/>
              <a:t>SC:</a:t>
            </a:r>
            <a:r>
              <a:rPr lang="en-US" sz="2800" dirty="0"/>
              <a:t> Symbol Coding, </a:t>
            </a:r>
            <a:r>
              <a:rPr lang="en-US" sz="2800" b="1" dirty="0"/>
              <a:t>TL:</a:t>
            </a:r>
            <a:r>
              <a:rPr lang="en-US" sz="2800" dirty="0"/>
              <a:t> Tower of London, </a:t>
            </a:r>
            <a:r>
              <a:rPr lang="en-US" sz="2800" b="1" dirty="0"/>
              <a:t>VS:</a:t>
            </a:r>
            <a:r>
              <a:rPr lang="en-US" sz="2800" dirty="0"/>
              <a:t> Visuospatial  </a:t>
            </a:r>
          </a:p>
        </p:txBody>
      </p:sp>
    </p:spTree>
    <p:extLst>
      <p:ext uri="{BB962C8B-B14F-4D97-AF65-F5344CB8AC3E}">
        <p14:creationId xmlns:p14="http://schemas.microsoft.com/office/powerpoint/2010/main" val="3781948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752E8AC-A873-40AC-85E0-EF74F6B8DE0D}"/>
              </a:ext>
            </a:extLst>
          </p:cNvPr>
          <p:cNvSpPr/>
          <p:nvPr/>
        </p:nvSpPr>
        <p:spPr>
          <a:xfrm>
            <a:off x="19368598" y="4170321"/>
            <a:ext cx="17296218" cy="1632154"/>
          </a:xfrm>
          <a:prstGeom prst="roundRect">
            <a:avLst>
              <a:gd name="adj" fmla="val 40196"/>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2809389" rtl="0" eaLnBrk="1" fontAlgn="auto" latinLnBrk="0" hangingPunct="1">
              <a:lnSpc>
                <a:spcPts val="4200"/>
              </a:lnSpc>
              <a:spcBef>
                <a:spcPts val="0"/>
              </a:spcBef>
              <a:spcAft>
                <a:spcPts val="0"/>
              </a:spcAft>
              <a:buClrTx/>
              <a:buSzTx/>
              <a:tabLst/>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Using test-retest intra-class correlation method and paired-samples t-test, most domains provided good reliability with minimal practice effects </a:t>
            </a:r>
          </a:p>
        </p:txBody>
      </p:sp>
      <p:sp>
        <p:nvSpPr>
          <p:cNvPr id="9" name="Rectangle 8">
            <a:extLst>
              <a:ext uri="{FF2B5EF4-FFF2-40B4-BE49-F238E27FC236}">
                <a16:creationId xmlns:a16="http://schemas.microsoft.com/office/drawing/2014/main" id="{6C1B3EF6-8B97-41EC-A214-E279A0B38991}"/>
              </a:ext>
            </a:extLst>
          </p:cNvPr>
          <p:cNvSpPr/>
          <p:nvPr/>
        </p:nvSpPr>
        <p:spPr>
          <a:xfrm>
            <a:off x="0" y="3451067"/>
            <a:ext cx="18321744" cy="2643923"/>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3F6A084-47C4-40E6-BEA5-B32B98F91A10}"/>
              </a:ext>
            </a:extLst>
          </p:cNvPr>
          <p:cNvSpPr txBox="1"/>
          <p:nvPr/>
        </p:nvSpPr>
        <p:spPr>
          <a:xfrm>
            <a:off x="3637993" y="4011968"/>
            <a:ext cx="13601135" cy="1161574"/>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r>
              <a:rPr lang="en-US" sz="6600" dirty="0">
                <a:solidFill>
                  <a:schemeClr val="bg1"/>
                </a:solidFill>
                <a:latin typeface="Avenir Next LT Pro Demi" panose="020B0704020202020204" pitchFamily="34" charset="0"/>
              </a:rPr>
              <a:t>Results: Test-Retest Reliability</a:t>
            </a:r>
          </a:p>
        </p:txBody>
      </p:sp>
      <p:sp>
        <p:nvSpPr>
          <p:cNvPr id="11" name="Rectangle: Rounded Corners 10">
            <a:extLst>
              <a:ext uri="{FF2B5EF4-FFF2-40B4-BE49-F238E27FC236}">
                <a16:creationId xmlns:a16="http://schemas.microsoft.com/office/drawing/2014/main" id="{FF04A32A-AD21-4E42-82DF-D0DD51774BCB}"/>
              </a:ext>
            </a:extLst>
          </p:cNvPr>
          <p:cNvSpPr/>
          <p:nvPr/>
        </p:nvSpPr>
        <p:spPr>
          <a:xfrm>
            <a:off x="18120066" y="3475166"/>
            <a:ext cx="258768" cy="26151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0B234BFF-0489-47CA-9765-6017751547AB}"/>
              </a:ext>
            </a:extLst>
          </p:cNvPr>
          <p:cNvSpPr/>
          <p:nvPr/>
        </p:nvSpPr>
        <p:spPr>
          <a:xfrm>
            <a:off x="475337" y="3029343"/>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 company name&#10;&#10;Description automatically generated">
            <a:extLst>
              <a:ext uri="{FF2B5EF4-FFF2-40B4-BE49-F238E27FC236}">
                <a16:creationId xmlns:a16="http://schemas.microsoft.com/office/drawing/2014/main" id="{EBAC6DD7-91CE-4686-BB3B-CFD88D59D096}"/>
              </a:ext>
            </a:extLst>
          </p:cNvPr>
          <p:cNvPicPr>
            <a:picLocks noChangeAspect="1"/>
          </p:cNvPicPr>
          <p:nvPr/>
        </p:nvPicPr>
        <p:blipFill>
          <a:blip r:embed="rId2"/>
          <a:stretch>
            <a:fillRect/>
          </a:stretch>
        </p:blipFill>
        <p:spPr>
          <a:xfrm>
            <a:off x="589517" y="3134684"/>
            <a:ext cx="2458960" cy="2458960"/>
          </a:xfrm>
          <a:prstGeom prst="rect">
            <a:avLst/>
          </a:prstGeom>
        </p:spPr>
      </p:pic>
      <p:sp>
        <p:nvSpPr>
          <p:cNvPr id="14" name="Poster Title">
            <a:extLst>
              <a:ext uri="{FF2B5EF4-FFF2-40B4-BE49-F238E27FC236}">
                <a16:creationId xmlns:a16="http://schemas.microsoft.com/office/drawing/2014/main" id="{408DD1DF-C7A3-4A13-B0F6-9C5A50971487}"/>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sp>
        <p:nvSpPr>
          <p:cNvPr id="15" name="Rectangle: Rounded Corners 14">
            <a:extLst>
              <a:ext uri="{FF2B5EF4-FFF2-40B4-BE49-F238E27FC236}">
                <a16:creationId xmlns:a16="http://schemas.microsoft.com/office/drawing/2014/main" id="{A1364064-4F64-46BD-8AB2-878A3A499A34}"/>
              </a:ext>
            </a:extLst>
          </p:cNvPr>
          <p:cNvSpPr/>
          <p:nvPr/>
        </p:nvSpPr>
        <p:spPr>
          <a:xfrm>
            <a:off x="332462" y="8228604"/>
            <a:ext cx="4354908" cy="824365"/>
          </a:xfrm>
          <a:prstGeom prst="roundRect">
            <a:avLst>
              <a:gd name="adj" fmla="val 44198"/>
            </a:avLst>
          </a:prstGeom>
          <a:solidFill>
            <a:srgbClr val="41B6E6"/>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Verbal Learning</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9124A8A2-AE5C-47B2-A20E-0778E296EE5D}"/>
              </a:ext>
            </a:extLst>
          </p:cNvPr>
          <p:cNvSpPr/>
          <p:nvPr/>
        </p:nvSpPr>
        <p:spPr>
          <a:xfrm>
            <a:off x="305215" y="16185300"/>
            <a:ext cx="4409663" cy="824365"/>
          </a:xfrm>
          <a:prstGeom prst="roundRect">
            <a:avLst>
              <a:gd name="adj" fmla="val 44198"/>
            </a:avLst>
          </a:prstGeom>
          <a:solidFill>
            <a:srgbClr val="41B6E6"/>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Verbal Fluency</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8906BA63-FC00-46A4-A0F3-EEFE164B9CEC}"/>
              </a:ext>
            </a:extLst>
          </p:cNvPr>
          <p:cNvSpPr/>
          <p:nvPr/>
        </p:nvSpPr>
        <p:spPr>
          <a:xfrm>
            <a:off x="334307" y="6770971"/>
            <a:ext cx="4409655" cy="955882"/>
          </a:xfrm>
          <a:prstGeom prst="roundRect">
            <a:avLst>
              <a:gd name="adj" fmla="val 44198"/>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rPr>
              <a:t>Domain</a:t>
            </a:r>
            <a:endParaRPr kumimoji="0" lang="en-US" sz="3600" b="0" i="0" u="none"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56CAD68A-25CB-4848-A12A-DD6D9CB91005}"/>
              </a:ext>
            </a:extLst>
          </p:cNvPr>
          <p:cNvSpPr/>
          <p:nvPr/>
        </p:nvSpPr>
        <p:spPr>
          <a:xfrm>
            <a:off x="305216" y="9554720"/>
            <a:ext cx="4409660" cy="824365"/>
          </a:xfrm>
          <a:prstGeom prst="roundRect">
            <a:avLst>
              <a:gd name="adj" fmla="val 44198"/>
            </a:avLst>
          </a:prstGeom>
          <a:solidFill>
            <a:srgbClr val="41B6E6"/>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Verbal Recall</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20" name="Rectangle: Rounded Corners 19">
            <a:extLst>
              <a:ext uri="{FF2B5EF4-FFF2-40B4-BE49-F238E27FC236}">
                <a16:creationId xmlns:a16="http://schemas.microsoft.com/office/drawing/2014/main" id="{F1DE51A0-C35F-421E-AB45-2838FAA8A0CB}"/>
              </a:ext>
            </a:extLst>
          </p:cNvPr>
          <p:cNvSpPr/>
          <p:nvPr/>
        </p:nvSpPr>
        <p:spPr>
          <a:xfrm>
            <a:off x="305215" y="10880836"/>
            <a:ext cx="4409660" cy="824365"/>
          </a:xfrm>
          <a:prstGeom prst="roundRect">
            <a:avLst>
              <a:gd name="adj" fmla="val 44198"/>
            </a:avLst>
          </a:prstGeom>
          <a:solidFill>
            <a:srgbClr val="41B6E6"/>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2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Visuospatial Memory</a:t>
            </a:r>
            <a:endParaRPr kumimoji="0" lang="en-US" sz="32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21" name="Rectangle: Rounded Corners 20">
            <a:extLst>
              <a:ext uri="{FF2B5EF4-FFF2-40B4-BE49-F238E27FC236}">
                <a16:creationId xmlns:a16="http://schemas.microsoft.com/office/drawing/2014/main" id="{B35DBE74-C2B9-4DE9-B2EB-CE8EE266C4A4}"/>
              </a:ext>
            </a:extLst>
          </p:cNvPr>
          <p:cNvSpPr/>
          <p:nvPr/>
        </p:nvSpPr>
        <p:spPr>
          <a:xfrm>
            <a:off x="332462" y="12206952"/>
            <a:ext cx="4382412" cy="824365"/>
          </a:xfrm>
          <a:prstGeom prst="roundRect">
            <a:avLst>
              <a:gd name="adj" fmla="val 44198"/>
            </a:avLst>
          </a:prstGeom>
          <a:solidFill>
            <a:srgbClr val="41B6E6"/>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Working Memory</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9363AD77-E60F-416D-B0F4-972954EDA900}"/>
              </a:ext>
            </a:extLst>
          </p:cNvPr>
          <p:cNvSpPr/>
          <p:nvPr/>
        </p:nvSpPr>
        <p:spPr>
          <a:xfrm>
            <a:off x="332461" y="13533068"/>
            <a:ext cx="4382411" cy="824365"/>
          </a:xfrm>
          <a:prstGeom prst="roundRect">
            <a:avLst>
              <a:gd name="adj" fmla="val 44198"/>
            </a:avLst>
          </a:prstGeom>
          <a:solidFill>
            <a:srgbClr val="41B6E6"/>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Processing Speed</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C2883E24-6077-4B58-A22A-9D66B0024A44}"/>
              </a:ext>
            </a:extLst>
          </p:cNvPr>
          <p:cNvSpPr/>
          <p:nvPr/>
        </p:nvSpPr>
        <p:spPr>
          <a:xfrm>
            <a:off x="332462" y="14859184"/>
            <a:ext cx="4382414" cy="824365"/>
          </a:xfrm>
          <a:prstGeom prst="roundRect">
            <a:avLst>
              <a:gd name="adj" fmla="val 44198"/>
            </a:avLst>
          </a:prstGeom>
          <a:solidFill>
            <a:srgbClr val="41B6E6"/>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Executive Function</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7C4DC8E7-57F0-4F2D-A843-00974349DBB5}"/>
              </a:ext>
            </a:extLst>
          </p:cNvPr>
          <p:cNvSpPr/>
          <p:nvPr/>
        </p:nvSpPr>
        <p:spPr>
          <a:xfrm>
            <a:off x="5117197" y="6770971"/>
            <a:ext cx="2712360" cy="955882"/>
          </a:xfrm>
          <a:prstGeom prst="roundRect">
            <a:avLst>
              <a:gd name="adj" fmla="val 44198"/>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rPr>
              <a:t>BAC</a:t>
            </a:r>
            <a:endParaRPr kumimoji="0" lang="en-US" sz="2800" b="0" i="0" u="none"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32" name="Rectangle: Rounded Corners 31">
            <a:extLst>
              <a:ext uri="{FF2B5EF4-FFF2-40B4-BE49-F238E27FC236}">
                <a16:creationId xmlns:a16="http://schemas.microsoft.com/office/drawing/2014/main" id="{89A50D2F-6D8D-4C7F-92A1-2E70CE8E2F89}"/>
              </a:ext>
            </a:extLst>
          </p:cNvPr>
          <p:cNvSpPr/>
          <p:nvPr/>
        </p:nvSpPr>
        <p:spPr>
          <a:xfrm>
            <a:off x="5059729" y="8228604"/>
            <a:ext cx="2730786" cy="824365"/>
          </a:xfrm>
          <a:prstGeom prst="roundRect">
            <a:avLst>
              <a:gd name="adj" fmla="val 44198"/>
            </a:avLst>
          </a:prstGeom>
          <a:solidFill>
            <a:schemeClr val="accent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VM</a:t>
            </a:r>
          </a:p>
        </p:txBody>
      </p:sp>
      <p:sp>
        <p:nvSpPr>
          <p:cNvPr id="33" name="Rectangle: Rounded Corners 32">
            <a:extLst>
              <a:ext uri="{FF2B5EF4-FFF2-40B4-BE49-F238E27FC236}">
                <a16:creationId xmlns:a16="http://schemas.microsoft.com/office/drawing/2014/main" id="{71665D2F-B042-4182-8B9A-435D90998F98}"/>
              </a:ext>
            </a:extLst>
          </p:cNvPr>
          <p:cNvSpPr/>
          <p:nvPr/>
        </p:nvSpPr>
        <p:spPr>
          <a:xfrm>
            <a:off x="5117191" y="16185300"/>
            <a:ext cx="2712362" cy="824365"/>
          </a:xfrm>
          <a:prstGeom prst="roundRect">
            <a:avLst>
              <a:gd name="adj" fmla="val 44198"/>
            </a:avLst>
          </a:prstGeom>
          <a:solidFill>
            <a:schemeClr val="accent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VFT</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34" name="Rectangle: Rounded Corners 33">
            <a:extLst>
              <a:ext uri="{FF2B5EF4-FFF2-40B4-BE49-F238E27FC236}">
                <a16:creationId xmlns:a16="http://schemas.microsoft.com/office/drawing/2014/main" id="{BC5E606E-B227-4425-B0A0-9EBC45A73C5C}"/>
              </a:ext>
            </a:extLst>
          </p:cNvPr>
          <p:cNvSpPr/>
          <p:nvPr/>
        </p:nvSpPr>
        <p:spPr>
          <a:xfrm>
            <a:off x="5117189" y="9554720"/>
            <a:ext cx="2712361" cy="824365"/>
          </a:xfrm>
          <a:prstGeom prst="roundRect">
            <a:avLst>
              <a:gd name="adj" fmla="val 44198"/>
            </a:avLst>
          </a:prstGeom>
          <a:solidFill>
            <a:schemeClr val="accent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VMR</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35" name="Rectangle: Rounded Corners 34">
            <a:extLst>
              <a:ext uri="{FF2B5EF4-FFF2-40B4-BE49-F238E27FC236}">
                <a16:creationId xmlns:a16="http://schemas.microsoft.com/office/drawing/2014/main" id="{B46AF57C-D87D-4D86-B7A8-EB00F8B3B6C0}"/>
              </a:ext>
            </a:extLst>
          </p:cNvPr>
          <p:cNvSpPr/>
          <p:nvPr/>
        </p:nvSpPr>
        <p:spPr>
          <a:xfrm>
            <a:off x="5117188" y="10880836"/>
            <a:ext cx="2712362" cy="824365"/>
          </a:xfrm>
          <a:prstGeom prst="roundRect">
            <a:avLst>
              <a:gd name="adj" fmla="val 44198"/>
            </a:avLst>
          </a:prstGeom>
          <a:solidFill>
            <a:schemeClr val="accent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VS</a:t>
            </a:r>
          </a:p>
        </p:txBody>
      </p:sp>
      <p:sp>
        <p:nvSpPr>
          <p:cNvPr id="36" name="Rectangle: Rounded Corners 35">
            <a:extLst>
              <a:ext uri="{FF2B5EF4-FFF2-40B4-BE49-F238E27FC236}">
                <a16:creationId xmlns:a16="http://schemas.microsoft.com/office/drawing/2014/main" id="{7C7FBAFC-5604-4825-8122-346460BF7C6E}"/>
              </a:ext>
            </a:extLst>
          </p:cNvPr>
          <p:cNvSpPr/>
          <p:nvPr/>
        </p:nvSpPr>
        <p:spPr>
          <a:xfrm>
            <a:off x="5117187" y="12206952"/>
            <a:ext cx="2712362" cy="824365"/>
          </a:xfrm>
          <a:prstGeom prst="roundRect">
            <a:avLst>
              <a:gd name="adj" fmla="val 44198"/>
            </a:avLst>
          </a:prstGeom>
          <a:solidFill>
            <a:schemeClr val="accent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DS</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37" name="Rectangle: Rounded Corners 36">
            <a:extLst>
              <a:ext uri="{FF2B5EF4-FFF2-40B4-BE49-F238E27FC236}">
                <a16:creationId xmlns:a16="http://schemas.microsoft.com/office/drawing/2014/main" id="{8C4CC467-0CAD-4A1C-BCEE-1695219B3CC3}"/>
              </a:ext>
            </a:extLst>
          </p:cNvPr>
          <p:cNvSpPr/>
          <p:nvPr/>
        </p:nvSpPr>
        <p:spPr>
          <a:xfrm>
            <a:off x="5117186" y="13533068"/>
            <a:ext cx="2712362" cy="824365"/>
          </a:xfrm>
          <a:prstGeom prst="roundRect">
            <a:avLst>
              <a:gd name="adj" fmla="val 44198"/>
            </a:avLst>
          </a:prstGeom>
          <a:solidFill>
            <a:schemeClr val="accent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SC</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38" name="Rectangle: Rounded Corners 37">
            <a:extLst>
              <a:ext uri="{FF2B5EF4-FFF2-40B4-BE49-F238E27FC236}">
                <a16:creationId xmlns:a16="http://schemas.microsoft.com/office/drawing/2014/main" id="{038F8040-88C9-434E-90B6-BA125D5215FC}"/>
              </a:ext>
            </a:extLst>
          </p:cNvPr>
          <p:cNvSpPr/>
          <p:nvPr/>
        </p:nvSpPr>
        <p:spPr>
          <a:xfrm>
            <a:off x="5117189" y="14859184"/>
            <a:ext cx="2712362" cy="824365"/>
          </a:xfrm>
          <a:prstGeom prst="roundRect">
            <a:avLst>
              <a:gd name="adj" fmla="val 44198"/>
            </a:avLst>
          </a:prstGeom>
          <a:solidFill>
            <a:schemeClr val="accent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TL</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47" name="Rectangle: Rounded Corners 46">
            <a:extLst>
              <a:ext uri="{FF2B5EF4-FFF2-40B4-BE49-F238E27FC236}">
                <a16:creationId xmlns:a16="http://schemas.microsoft.com/office/drawing/2014/main" id="{022774C0-C130-449F-B12A-D0EDAD6F8BF4}"/>
              </a:ext>
            </a:extLst>
          </p:cNvPr>
          <p:cNvSpPr/>
          <p:nvPr/>
        </p:nvSpPr>
        <p:spPr>
          <a:xfrm>
            <a:off x="305215" y="17421108"/>
            <a:ext cx="4417298" cy="824365"/>
          </a:xfrm>
          <a:prstGeom prst="roundRect">
            <a:avLst>
              <a:gd name="adj" fmla="val 44198"/>
            </a:avLst>
          </a:prstGeom>
          <a:solidFill>
            <a:srgbClr val="41B6E6"/>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Hand Dexterity</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48" name="Rectangle: Rounded Corners 47">
            <a:extLst>
              <a:ext uri="{FF2B5EF4-FFF2-40B4-BE49-F238E27FC236}">
                <a16:creationId xmlns:a16="http://schemas.microsoft.com/office/drawing/2014/main" id="{98AF4997-434B-42CC-AFBA-DF7A4CADF8E9}"/>
              </a:ext>
            </a:extLst>
          </p:cNvPr>
          <p:cNvSpPr/>
          <p:nvPr/>
        </p:nvSpPr>
        <p:spPr>
          <a:xfrm>
            <a:off x="5124826" y="17421108"/>
            <a:ext cx="2712362" cy="824365"/>
          </a:xfrm>
          <a:prstGeom prst="roundRect">
            <a:avLst>
              <a:gd name="adj" fmla="val 44198"/>
            </a:avLst>
          </a:prstGeom>
          <a:solidFill>
            <a:schemeClr val="accent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TM</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93" name="Rectangle: Rounded Corners 92">
            <a:extLst>
              <a:ext uri="{FF2B5EF4-FFF2-40B4-BE49-F238E27FC236}">
                <a16:creationId xmlns:a16="http://schemas.microsoft.com/office/drawing/2014/main" id="{05ED0306-6A4D-459C-9788-B727196FA2A2}"/>
              </a:ext>
            </a:extLst>
          </p:cNvPr>
          <p:cNvSpPr/>
          <p:nvPr/>
        </p:nvSpPr>
        <p:spPr>
          <a:xfrm>
            <a:off x="8304081" y="6786405"/>
            <a:ext cx="5332487" cy="955882"/>
          </a:xfrm>
          <a:prstGeom prst="roundRect">
            <a:avLst>
              <a:gd name="adj" fmla="val 44198"/>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rPr>
              <a:t>Baseline </a:t>
            </a:r>
            <a:r>
              <a:rPr kumimoji="0" lang="en-US" sz="2800" b="0" i="0"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rPr>
              <a:t>– M(SD)</a:t>
            </a:r>
            <a:endParaRPr kumimoji="0" lang="en-US" sz="2800" b="0" i="0" u="none"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94" name="Rectangle: Rounded Corners 93">
            <a:extLst>
              <a:ext uri="{FF2B5EF4-FFF2-40B4-BE49-F238E27FC236}">
                <a16:creationId xmlns:a16="http://schemas.microsoft.com/office/drawing/2014/main" id="{BDBB95D8-EE36-4852-B19A-6CAE6383C9AE}"/>
              </a:ext>
            </a:extLst>
          </p:cNvPr>
          <p:cNvSpPr/>
          <p:nvPr/>
        </p:nvSpPr>
        <p:spPr>
          <a:xfrm>
            <a:off x="8238980" y="8244037"/>
            <a:ext cx="5368713"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40.83 (9.66)</a:t>
            </a:r>
          </a:p>
        </p:txBody>
      </p:sp>
      <p:sp>
        <p:nvSpPr>
          <p:cNvPr id="95" name="Rectangle: Rounded Corners 94">
            <a:extLst>
              <a:ext uri="{FF2B5EF4-FFF2-40B4-BE49-F238E27FC236}">
                <a16:creationId xmlns:a16="http://schemas.microsoft.com/office/drawing/2014/main" id="{3A31FEEE-53B1-4562-BA57-BE8048128C28}"/>
              </a:ext>
            </a:extLst>
          </p:cNvPr>
          <p:cNvSpPr/>
          <p:nvPr/>
        </p:nvSpPr>
        <p:spPr>
          <a:xfrm>
            <a:off x="8296442" y="16200733"/>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47.65 (10.13)</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96" name="Rectangle: Rounded Corners 95">
            <a:extLst>
              <a:ext uri="{FF2B5EF4-FFF2-40B4-BE49-F238E27FC236}">
                <a16:creationId xmlns:a16="http://schemas.microsoft.com/office/drawing/2014/main" id="{5C69076A-7EDC-44E8-9C3C-FCCDE94E2202}"/>
              </a:ext>
            </a:extLst>
          </p:cNvPr>
          <p:cNvSpPr/>
          <p:nvPr/>
        </p:nvSpPr>
        <p:spPr>
          <a:xfrm>
            <a:off x="8296440" y="9570153"/>
            <a:ext cx="5332489"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7.30 (3.90)</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97" name="Rectangle: Rounded Corners 96">
            <a:extLst>
              <a:ext uri="{FF2B5EF4-FFF2-40B4-BE49-F238E27FC236}">
                <a16:creationId xmlns:a16="http://schemas.microsoft.com/office/drawing/2014/main" id="{00A59B63-A91E-4E66-A69B-6B9D036857FE}"/>
              </a:ext>
            </a:extLst>
          </p:cNvPr>
          <p:cNvSpPr/>
          <p:nvPr/>
        </p:nvSpPr>
        <p:spPr>
          <a:xfrm>
            <a:off x="8296439" y="10896269"/>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12.91 (4.61)</a:t>
            </a:r>
          </a:p>
        </p:txBody>
      </p:sp>
      <p:sp>
        <p:nvSpPr>
          <p:cNvPr id="98" name="Rectangle: Rounded Corners 97">
            <a:extLst>
              <a:ext uri="{FF2B5EF4-FFF2-40B4-BE49-F238E27FC236}">
                <a16:creationId xmlns:a16="http://schemas.microsoft.com/office/drawing/2014/main" id="{470BE036-06B0-4595-9943-8FEBBA13B3A4}"/>
              </a:ext>
            </a:extLst>
          </p:cNvPr>
          <p:cNvSpPr/>
          <p:nvPr/>
        </p:nvSpPr>
        <p:spPr>
          <a:xfrm>
            <a:off x="8296438" y="12222385"/>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18.78 (4.1)</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99" name="Rectangle: Rounded Corners 98">
            <a:extLst>
              <a:ext uri="{FF2B5EF4-FFF2-40B4-BE49-F238E27FC236}">
                <a16:creationId xmlns:a16="http://schemas.microsoft.com/office/drawing/2014/main" id="{F733D4B2-7DDF-42B9-A060-C488FC589D99}"/>
              </a:ext>
            </a:extLst>
          </p:cNvPr>
          <p:cNvSpPr/>
          <p:nvPr/>
        </p:nvSpPr>
        <p:spPr>
          <a:xfrm>
            <a:off x="8296437" y="13548501"/>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38.22 (11.80)</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0" name="Rectangle: Rounded Corners 99">
            <a:extLst>
              <a:ext uri="{FF2B5EF4-FFF2-40B4-BE49-F238E27FC236}">
                <a16:creationId xmlns:a16="http://schemas.microsoft.com/office/drawing/2014/main" id="{B762F2F7-1E00-4999-A73F-C24E917BAF62}"/>
              </a:ext>
            </a:extLst>
          </p:cNvPr>
          <p:cNvSpPr/>
          <p:nvPr/>
        </p:nvSpPr>
        <p:spPr>
          <a:xfrm>
            <a:off x="8296440" y="14874617"/>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15.91 (4.94)</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1" name="Rectangle: Rounded Corners 100">
            <a:extLst>
              <a:ext uri="{FF2B5EF4-FFF2-40B4-BE49-F238E27FC236}">
                <a16:creationId xmlns:a16="http://schemas.microsoft.com/office/drawing/2014/main" id="{52FCA5E1-2E06-44B4-8E9E-5867AB365215}"/>
              </a:ext>
            </a:extLst>
          </p:cNvPr>
          <p:cNvSpPr/>
          <p:nvPr/>
        </p:nvSpPr>
        <p:spPr>
          <a:xfrm>
            <a:off x="14103456" y="6786405"/>
            <a:ext cx="5332487" cy="992473"/>
          </a:xfrm>
          <a:prstGeom prst="roundRect">
            <a:avLst>
              <a:gd name="adj" fmla="val 44198"/>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rPr>
              <a:t>Follow-up - </a:t>
            </a:r>
            <a:r>
              <a:rPr kumimoji="0" lang="en-US" sz="2800" b="0" i="0"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rPr>
              <a:t>M(SD)</a:t>
            </a:r>
            <a:endParaRPr kumimoji="0" lang="en-US" sz="2800" b="0" i="0" u="none"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2" name="Rectangle: Rounded Corners 101">
            <a:extLst>
              <a:ext uri="{FF2B5EF4-FFF2-40B4-BE49-F238E27FC236}">
                <a16:creationId xmlns:a16="http://schemas.microsoft.com/office/drawing/2014/main" id="{31F86FA1-79BA-4701-9188-8EA13E6D6F24}"/>
              </a:ext>
            </a:extLst>
          </p:cNvPr>
          <p:cNvSpPr/>
          <p:nvPr/>
        </p:nvSpPr>
        <p:spPr>
          <a:xfrm>
            <a:off x="14038355" y="8252769"/>
            <a:ext cx="5368713"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41.22 (9.73)</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3" name="Rectangle: Rounded Corners 102">
            <a:extLst>
              <a:ext uri="{FF2B5EF4-FFF2-40B4-BE49-F238E27FC236}">
                <a16:creationId xmlns:a16="http://schemas.microsoft.com/office/drawing/2014/main" id="{F0E57E2B-E598-440A-80FF-05BB1775E616}"/>
              </a:ext>
            </a:extLst>
          </p:cNvPr>
          <p:cNvSpPr/>
          <p:nvPr/>
        </p:nvSpPr>
        <p:spPr>
          <a:xfrm>
            <a:off x="14095817" y="16209465"/>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47.91 (8.58</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4" name="Rectangle: Rounded Corners 103">
            <a:extLst>
              <a:ext uri="{FF2B5EF4-FFF2-40B4-BE49-F238E27FC236}">
                <a16:creationId xmlns:a16="http://schemas.microsoft.com/office/drawing/2014/main" id="{DACE434A-A3FA-480B-90DC-C4BC166DB26E}"/>
              </a:ext>
            </a:extLst>
          </p:cNvPr>
          <p:cNvSpPr/>
          <p:nvPr/>
        </p:nvSpPr>
        <p:spPr>
          <a:xfrm>
            <a:off x="14095815" y="9578885"/>
            <a:ext cx="5332489"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8.13 (3.31)</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5" name="Rectangle: Rounded Corners 104">
            <a:extLst>
              <a:ext uri="{FF2B5EF4-FFF2-40B4-BE49-F238E27FC236}">
                <a16:creationId xmlns:a16="http://schemas.microsoft.com/office/drawing/2014/main" id="{A67EB623-AEAD-4F78-9755-B20FE38F0D49}"/>
              </a:ext>
            </a:extLst>
          </p:cNvPr>
          <p:cNvSpPr/>
          <p:nvPr/>
        </p:nvSpPr>
        <p:spPr>
          <a:xfrm>
            <a:off x="14095814" y="10905001"/>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14.87 (4.57)</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6" name="Rectangle: Rounded Corners 105">
            <a:extLst>
              <a:ext uri="{FF2B5EF4-FFF2-40B4-BE49-F238E27FC236}">
                <a16:creationId xmlns:a16="http://schemas.microsoft.com/office/drawing/2014/main" id="{58284F5B-5F9C-4714-BBD2-410763B648A5}"/>
              </a:ext>
            </a:extLst>
          </p:cNvPr>
          <p:cNvSpPr/>
          <p:nvPr/>
        </p:nvSpPr>
        <p:spPr>
          <a:xfrm>
            <a:off x="14095813" y="12231117"/>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19.91 (3.5)</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7" name="Rectangle: Rounded Corners 106">
            <a:extLst>
              <a:ext uri="{FF2B5EF4-FFF2-40B4-BE49-F238E27FC236}">
                <a16:creationId xmlns:a16="http://schemas.microsoft.com/office/drawing/2014/main" id="{EF1E5A20-25A6-4939-87BC-EE60F3C948F0}"/>
              </a:ext>
            </a:extLst>
          </p:cNvPr>
          <p:cNvSpPr/>
          <p:nvPr/>
        </p:nvSpPr>
        <p:spPr>
          <a:xfrm>
            <a:off x="14095812" y="13557233"/>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41.52 (15.69)</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8" name="Rectangle: Rounded Corners 107">
            <a:extLst>
              <a:ext uri="{FF2B5EF4-FFF2-40B4-BE49-F238E27FC236}">
                <a16:creationId xmlns:a16="http://schemas.microsoft.com/office/drawing/2014/main" id="{56BEC938-3EF2-4610-B703-D6DC460CF026}"/>
              </a:ext>
            </a:extLst>
          </p:cNvPr>
          <p:cNvSpPr/>
          <p:nvPr/>
        </p:nvSpPr>
        <p:spPr>
          <a:xfrm>
            <a:off x="14095815" y="14883349"/>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16.48 (3.00)</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09" name="Rectangle: Rounded Corners 108">
            <a:extLst>
              <a:ext uri="{FF2B5EF4-FFF2-40B4-BE49-F238E27FC236}">
                <a16:creationId xmlns:a16="http://schemas.microsoft.com/office/drawing/2014/main" id="{DD2DE35E-092B-437C-84F1-AC9FF1E4B721}"/>
              </a:ext>
            </a:extLst>
          </p:cNvPr>
          <p:cNvSpPr/>
          <p:nvPr/>
        </p:nvSpPr>
        <p:spPr>
          <a:xfrm>
            <a:off x="8304077" y="17436541"/>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56.17 (26.58)</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10" name="Rectangle: Rounded Corners 109">
            <a:extLst>
              <a:ext uri="{FF2B5EF4-FFF2-40B4-BE49-F238E27FC236}">
                <a16:creationId xmlns:a16="http://schemas.microsoft.com/office/drawing/2014/main" id="{B42BE2C8-8622-4DE2-ABA1-5810D453D9FC}"/>
              </a:ext>
            </a:extLst>
          </p:cNvPr>
          <p:cNvSpPr/>
          <p:nvPr/>
        </p:nvSpPr>
        <p:spPr>
          <a:xfrm>
            <a:off x="14103452" y="17445273"/>
            <a:ext cx="5332491"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lang="en-US" sz="3600" u="none" dirty="0">
                <a:solidFill>
                  <a:schemeClr val="bg1"/>
                </a:solidFill>
                <a:latin typeface="Avenir Next LT Pro Demi" panose="020B0704020202020204" pitchFamily="34" charset="0"/>
                <a:ea typeface="Calibri" panose="020F0502020204030204" pitchFamily="34" charset="0"/>
                <a:cs typeface="Arial" panose="020B0604020202020204" pitchFamily="34" charset="0"/>
              </a:rPr>
              <a:t>56.09 (30.54)</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11" name="Rectangle: Rounded Corners 110">
            <a:extLst>
              <a:ext uri="{FF2B5EF4-FFF2-40B4-BE49-F238E27FC236}">
                <a16:creationId xmlns:a16="http://schemas.microsoft.com/office/drawing/2014/main" id="{C969FD69-2153-4292-8308-6E2160C2E76C}"/>
              </a:ext>
            </a:extLst>
          </p:cNvPr>
          <p:cNvSpPr/>
          <p:nvPr/>
        </p:nvSpPr>
        <p:spPr>
          <a:xfrm>
            <a:off x="19902831" y="6734380"/>
            <a:ext cx="3414369" cy="992473"/>
          </a:xfrm>
          <a:prstGeom prst="roundRect">
            <a:avLst>
              <a:gd name="adj" fmla="val 44198"/>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1"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rPr>
              <a:t>ICC</a:t>
            </a:r>
            <a:endParaRPr kumimoji="0" lang="en-US" sz="2800" b="0" i="1" u="none"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12" name="Rectangle: Rounded Corners 111">
            <a:extLst>
              <a:ext uri="{FF2B5EF4-FFF2-40B4-BE49-F238E27FC236}">
                <a16:creationId xmlns:a16="http://schemas.microsoft.com/office/drawing/2014/main" id="{7B1F3B87-A94D-4C15-A375-86298C6AA201}"/>
              </a:ext>
            </a:extLst>
          </p:cNvPr>
          <p:cNvSpPr/>
          <p:nvPr/>
        </p:nvSpPr>
        <p:spPr>
          <a:xfrm>
            <a:off x="19837731" y="8228604"/>
            <a:ext cx="3437564"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.74</a:t>
            </a:r>
          </a:p>
        </p:txBody>
      </p:sp>
      <p:sp>
        <p:nvSpPr>
          <p:cNvPr id="113" name="Rectangle: Rounded Corners 112">
            <a:extLst>
              <a:ext uri="{FF2B5EF4-FFF2-40B4-BE49-F238E27FC236}">
                <a16:creationId xmlns:a16="http://schemas.microsoft.com/office/drawing/2014/main" id="{907C7004-98D4-46A7-9514-E49F94CF6435}"/>
              </a:ext>
            </a:extLst>
          </p:cNvPr>
          <p:cNvSpPr/>
          <p:nvPr/>
        </p:nvSpPr>
        <p:spPr>
          <a:xfrm>
            <a:off x="19895193" y="16185300"/>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.84</a:t>
            </a:r>
          </a:p>
        </p:txBody>
      </p:sp>
      <p:sp>
        <p:nvSpPr>
          <p:cNvPr id="114" name="Rectangle: Rounded Corners 113">
            <a:extLst>
              <a:ext uri="{FF2B5EF4-FFF2-40B4-BE49-F238E27FC236}">
                <a16:creationId xmlns:a16="http://schemas.microsoft.com/office/drawing/2014/main" id="{E3B3D679-DE99-4703-AF56-4E3361D9B55C}"/>
              </a:ext>
            </a:extLst>
          </p:cNvPr>
          <p:cNvSpPr/>
          <p:nvPr/>
        </p:nvSpPr>
        <p:spPr>
          <a:xfrm>
            <a:off x="19895191" y="9554720"/>
            <a:ext cx="3414370"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.86</a:t>
            </a:r>
          </a:p>
        </p:txBody>
      </p:sp>
      <p:sp>
        <p:nvSpPr>
          <p:cNvPr id="115" name="Rectangle: Rounded Corners 114">
            <a:extLst>
              <a:ext uri="{FF2B5EF4-FFF2-40B4-BE49-F238E27FC236}">
                <a16:creationId xmlns:a16="http://schemas.microsoft.com/office/drawing/2014/main" id="{E94D8DC9-6BAA-4D3E-8136-B6407A4C643D}"/>
              </a:ext>
            </a:extLst>
          </p:cNvPr>
          <p:cNvSpPr/>
          <p:nvPr/>
        </p:nvSpPr>
        <p:spPr>
          <a:xfrm>
            <a:off x="19895190" y="10880836"/>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.69</a:t>
            </a:r>
          </a:p>
        </p:txBody>
      </p:sp>
      <p:sp>
        <p:nvSpPr>
          <p:cNvPr id="116" name="Rectangle: Rounded Corners 115">
            <a:extLst>
              <a:ext uri="{FF2B5EF4-FFF2-40B4-BE49-F238E27FC236}">
                <a16:creationId xmlns:a16="http://schemas.microsoft.com/office/drawing/2014/main" id="{D507C471-9608-4138-97A1-DAB06120F6D5}"/>
              </a:ext>
            </a:extLst>
          </p:cNvPr>
          <p:cNvSpPr/>
          <p:nvPr/>
        </p:nvSpPr>
        <p:spPr>
          <a:xfrm>
            <a:off x="19895189" y="12206952"/>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.71</a:t>
            </a:r>
          </a:p>
        </p:txBody>
      </p:sp>
      <p:sp>
        <p:nvSpPr>
          <p:cNvPr id="117" name="Rectangle: Rounded Corners 116">
            <a:extLst>
              <a:ext uri="{FF2B5EF4-FFF2-40B4-BE49-F238E27FC236}">
                <a16:creationId xmlns:a16="http://schemas.microsoft.com/office/drawing/2014/main" id="{EEAF644D-174B-4147-B03F-6E5FD5FCD667}"/>
              </a:ext>
            </a:extLst>
          </p:cNvPr>
          <p:cNvSpPr/>
          <p:nvPr/>
        </p:nvSpPr>
        <p:spPr>
          <a:xfrm>
            <a:off x="19895188" y="13533068"/>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.92</a:t>
            </a:r>
          </a:p>
        </p:txBody>
      </p:sp>
      <p:sp>
        <p:nvSpPr>
          <p:cNvPr id="118" name="Rectangle: Rounded Corners 117">
            <a:extLst>
              <a:ext uri="{FF2B5EF4-FFF2-40B4-BE49-F238E27FC236}">
                <a16:creationId xmlns:a16="http://schemas.microsoft.com/office/drawing/2014/main" id="{1F95173E-4297-4757-8DE2-ADDC2F468EC9}"/>
              </a:ext>
            </a:extLst>
          </p:cNvPr>
          <p:cNvSpPr/>
          <p:nvPr/>
        </p:nvSpPr>
        <p:spPr>
          <a:xfrm>
            <a:off x="19895191" y="14859184"/>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.49</a:t>
            </a:r>
          </a:p>
        </p:txBody>
      </p:sp>
      <p:sp>
        <p:nvSpPr>
          <p:cNvPr id="119" name="Rectangle: Rounded Corners 118">
            <a:extLst>
              <a:ext uri="{FF2B5EF4-FFF2-40B4-BE49-F238E27FC236}">
                <a16:creationId xmlns:a16="http://schemas.microsoft.com/office/drawing/2014/main" id="{C58211AA-F34D-40C5-A51B-A7D645CEE053}"/>
              </a:ext>
            </a:extLst>
          </p:cNvPr>
          <p:cNvSpPr/>
          <p:nvPr/>
        </p:nvSpPr>
        <p:spPr>
          <a:xfrm>
            <a:off x="19902828" y="17421108"/>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.88</a:t>
            </a:r>
          </a:p>
        </p:txBody>
      </p:sp>
      <p:sp>
        <p:nvSpPr>
          <p:cNvPr id="120" name="Rectangle: Rounded Corners 119">
            <a:extLst>
              <a:ext uri="{FF2B5EF4-FFF2-40B4-BE49-F238E27FC236}">
                <a16:creationId xmlns:a16="http://schemas.microsoft.com/office/drawing/2014/main" id="{7822F339-206A-4FA7-BB04-F36C988E7CEC}"/>
              </a:ext>
            </a:extLst>
          </p:cNvPr>
          <p:cNvSpPr/>
          <p:nvPr/>
        </p:nvSpPr>
        <p:spPr>
          <a:xfrm>
            <a:off x="23714336" y="6749814"/>
            <a:ext cx="3414369" cy="992473"/>
          </a:xfrm>
          <a:prstGeom prst="roundRect">
            <a:avLst>
              <a:gd name="adj" fmla="val 44198"/>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1"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rPr>
              <a:t>p-value</a:t>
            </a:r>
            <a:endParaRPr kumimoji="0" lang="en-US" sz="2800" b="0" i="1" u="none" strike="noStrike" kern="1200" cap="none" spc="0" normalizeH="0" baseline="0" noProof="0" dirty="0">
              <a:ln>
                <a:noFill/>
              </a:ln>
              <a:solidFill>
                <a:srgbClr val="119AD2"/>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p:txBody>
      </p:sp>
      <p:sp>
        <p:nvSpPr>
          <p:cNvPr id="121" name="Rectangle: Rounded Corners 120">
            <a:extLst>
              <a:ext uri="{FF2B5EF4-FFF2-40B4-BE49-F238E27FC236}">
                <a16:creationId xmlns:a16="http://schemas.microsoft.com/office/drawing/2014/main" id="{E86AE801-294E-4760-8E08-6E9183C75FE4}"/>
              </a:ext>
            </a:extLst>
          </p:cNvPr>
          <p:cNvSpPr/>
          <p:nvPr/>
        </p:nvSpPr>
        <p:spPr>
          <a:xfrm>
            <a:off x="23649236" y="8244038"/>
            <a:ext cx="3437564"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.792</a:t>
            </a:r>
          </a:p>
        </p:txBody>
      </p:sp>
      <p:sp>
        <p:nvSpPr>
          <p:cNvPr id="122" name="Rectangle: Rounded Corners 121">
            <a:extLst>
              <a:ext uri="{FF2B5EF4-FFF2-40B4-BE49-F238E27FC236}">
                <a16:creationId xmlns:a16="http://schemas.microsoft.com/office/drawing/2014/main" id="{A6626A77-5D88-4785-B9D6-6DA26F3F9B02}"/>
              </a:ext>
            </a:extLst>
          </p:cNvPr>
          <p:cNvSpPr/>
          <p:nvPr/>
        </p:nvSpPr>
        <p:spPr>
          <a:xfrm>
            <a:off x="23706698" y="16200734"/>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.822</a:t>
            </a:r>
          </a:p>
        </p:txBody>
      </p:sp>
      <p:sp>
        <p:nvSpPr>
          <p:cNvPr id="123" name="Rectangle: Rounded Corners 122">
            <a:extLst>
              <a:ext uri="{FF2B5EF4-FFF2-40B4-BE49-F238E27FC236}">
                <a16:creationId xmlns:a16="http://schemas.microsoft.com/office/drawing/2014/main" id="{787B862D-EBBC-4A27-9AC0-9A95E6A8C802}"/>
              </a:ext>
            </a:extLst>
          </p:cNvPr>
          <p:cNvSpPr/>
          <p:nvPr/>
        </p:nvSpPr>
        <p:spPr>
          <a:xfrm>
            <a:off x="23706696" y="9570154"/>
            <a:ext cx="3414370"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.062</a:t>
            </a:r>
          </a:p>
        </p:txBody>
      </p:sp>
      <p:sp>
        <p:nvSpPr>
          <p:cNvPr id="124" name="Rectangle: Rounded Corners 123">
            <a:extLst>
              <a:ext uri="{FF2B5EF4-FFF2-40B4-BE49-F238E27FC236}">
                <a16:creationId xmlns:a16="http://schemas.microsoft.com/office/drawing/2014/main" id="{E2E49D56-1DBC-44DC-96ED-A69B95A29CE5}"/>
              </a:ext>
            </a:extLst>
          </p:cNvPr>
          <p:cNvSpPr/>
          <p:nvPr/>
        </p:nvSpPr>
        <p:spPr>
          <a:xfrm>
            <a:off x="23706695" y="10896270"/>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.017</a:t>
            </a:r>
          </a:p>
        </p:txBody>
      </p:sp>
      <p:sp>
        <p:nvSpPr>
          <p:cNvPr id="125" name="Rectangle: Rounded Corners 124">
            <a:extLst>
              <a:ext uri="{FF2B5EF4-FFF2-40B4-BE49-F238E27FC236}">
                <a16:creationId xmlns:a16="http://schemas.microsoft.com/office/drawing/2014/main" id="{44764C6E-D81E-45BC-9164-76839E4BDFA1}"/>
              </a:ext>
            </a:extLst>
          </p:cNvPr>
          <p:cNvSpPr/>
          <p:nvPr/>
        </p:nvSpPr>
        <p:spPr>
          <a:xfrm>
            <a:off x="23706694" y="12222386"/>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.834</a:t>
            </a:r>
          </a:p>
        </p:txBody>
      </p:sp>
      <p:sp>
        <p:nvSpPr>
          <p:cNvPr id="126" name="Rectangle: Rounded Corners 125">
            <a:extLst>
              <a:ext uri="{FF2B5EF4-FFF2-40B4-BE49-F238E27FC236}">
                <a16:creationId xmlns:a16="http://schemas.microsoft.com/office/drawing/2014/main" id="{E3BEB03A-51F2-4C31-B3CA-195F4AAA094A}"/>
              </a:ext>
            </a:extLst>
          </p:cNvPr>
          <p:cNvSpPr/>
          <p:nvPr/>
        </p:nvSpPr>
        <p:spPr>
          <a:xfrm>
            <a:off x="23706693" y="13548502"/>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.029</a:t>
            </a:r>
          </a:p>
        </p:txBody>
      </p:sp>
      <p:sp>
        <p:nvSpPr>
          <p:cNvPr id="127" name="Rectangle: Rounded Corners 126">
            <a:extLst>
              <a:ext uri="{FF2B5EF4-FFF2-40B4-BE49-F238E27FC236}">
                <a16:creationId xmlns:a16="http://schemas.microsoft.com/office/drawing/2014/main" id="{F2C5F154-8398-49A1-BC76-74EF8C09E68C}"/>
              </a:ext>
            </a:extLst>
          </p:cNvPr>
          <p:cNvSpPr/>
          <p:nvPr/>
        </p:nvSpPr>
        <p:spPr>
          <a:xfrm>
            <a:off x="23706696" y="14874618"/>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.537</a:t>
            </a:r>
          </a:p>
        </p:txBody>
      </p:sp>
      <p:sp>
        <p:nvSpPr>
          <p:cNvPr id="128" name="Rectangle: Rounded Corners 127">
            <a:extLst>
              <a:ext uri="{FF2B5EF4-FFF2-40B4-BE49-F238E27FC236}">
                <a16:creationId xmlns:a16="http://schemas.microsoft.com/office/drawing/2014/main" id="{933AC354-45A5-4B42-9BAD-90A5F20AFBA9}"/>
              </a:ext>
            </a:extLst>
          </p:cNvPr>
          <p:cNvSpPr/>
          <p:nvPr/>
        </p:nvSpPr>
        <p:spPr>
          <a:xfrm>
            <a:off x="23714333" y="17436542"/>
            <a:ext cx="3414372" cy="824365"/>
          </a:xfrm>
          <a:prstGeom prst="roundRect">
            <a:avLst>
              <a:gd name="adj" fmla="val 44198"/>
            </a:avLst>
          </a:prstGeom>
          <a:gradFill>
            <a:gsLst>
              <a:gs pos="0">
                <a:schemeClr val="tx2"/>
              </a:gs>
              <a:gs pos="19000">
                <a:schemeClr val="accent1"/>
              </a:gs>
              <a:gs pos="69000">
                <a:srgbClr val="1785D1"/>
              </a:gs>
              <a:gs pos="100000">
                <a:srgbClr val="41B6E6"/>
              </a:gs>
            </a:gsLst>
            <a:lin ang="5400000" scaled="1"/>
          </a:gradFill>
          <a:ln w="762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200"/>
              </a:lnSpc>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.978</a:t>
            </a:r>
          </a:p>
        </p:txBody>
      </p:sp>
      <p:sp>
        <p:nvSpPr>
          <p:cNvPr id="129" name="Rectangle: Rounded Corners 128">
            <a:extLst>
              <a:ext uri="{FF2B5EF4-FFF2-40B4-BE49-F238E27FC236}">
                <a16:creationId xmlns:a16="http://schemas.microsoft.com/office/drawing/2014/main" id="{83DE7F17-C6A7-4F0B-A1CB-35A3BFD27264}"/>
              </a:ext>
            </a:extLst>
          </p:cNvPr>
          <p:cNvSpPr/>
          <p:nvPr/>
        </p:nvSpPr>
        <p:spPr>
          <a:xfrm>
            <a:off x="27754844" y="6896571"/>
            <a:ext cx="8909972" cy="11348902"/>
          </a:xfrm>
          <a:prstGeom prst="roundRect">
            <a:avLst>
              <a:gd name="adj" fmla="val 4530"/>
            </a:avLst>
          </a:prstGeom>
          <a:gradFill>
            <a:gsLst>
              <a:gs pos="0">
                <a:schemeClr val="tx2"/>
              </a:gs>
              <a:gs pos="19000">
                <a:schemeClr val="accent1"/>
              </a:gs>
              <a:gs pos="69000">
                <a:srgbClr val="1785D1"/>
              </a:gs>
              <a:gs pos="100000">
                <a:srgbClr val="41B6E6"/>
              </a:gs>
            </a:gsLst>
            <a:lin ang="5400000" scaled="1"/>
          </a:gradFill>
          <a:ln w="114300">
            <a:solidFill>
              <a:srgbClr val="41B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nSpc>
                <a:spcPct val="150000"/>
              </a:lnSpc>
              <a:buFont typeface="Arial" panose="020B0604020202020204" pitchFamily="34" charset="0"/>
              <a:buChar char="•"/>
              <a:defRPr/>
            </a:pPr>
            <a:r>
              <a:rPr lang="en-US" sz="3600" dirty="0">
                <a:solidFill>
                  <a:schemeClr val="bg1"/>
                </a:solidFill>
                <a:latin typeface="Avenir Next LT Pro Demi" panose="020B0704020202020204" pitchFamily="34" charset="0"/>
                <a:ea typeface="Calibri" panose="020F0502020204030204" pitchFamily="34" charset="0"/>
                <a:cs typeface="Arial" panose="020B0604020202020204" pitchFamily="34" charset="0"/>
              </a:rPr>
              <a:t>Intra-class correlation method was employed to determine BAC module reliability after a 1–2-week follow-up</a:t>
            </a: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a:p>
            <a:pPr marR="0" lvl="0" defTabSz="2809389" rtl="0" eaLnBrk="1" fontAlgn="auto" latinLnBrk="0" hangingPunct="1">
              <a:lnSpc>
                <a:spcPct val="150000"/>
              </a:lnSpc>
              <a:spcBef>
                <a:spcPts val="0"/>
              </a:spcBef>
              <a:spcAft>
                <a:spcPts val="0"/>
              </a:spcAft>
              <a:buClrTx/>
              <a:buSzTx/>
              <a:tabLst/>
              <a:defRPr/>
            </a:pPr>
            <a:endPar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endParaRPr>
          </a:p>
          <a:p>
            <a:pPr marL="571500" marR="0" lvl="0" indent="-571500" defTabSz="280938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chemeClr val="bg1"/>
                </a:solidFill>
                <a:effectLst/>
                <a:uLnTx/>
                <a:uFillTx/>
                <a:latin typeface="Avenir Next LT Pro Demi" panose="020B0704020202020204" pitchFamily="34" charset="0"/>
                <a:ea typeface="Calibri" panose="020F0502020204030204" pitchFamily="34" charset="0"/>
                <a:cs typeface="Arial" panose="020B0604020202020204" pitchFamily="34" charset="0"/>
              </a:rPr>
              <a:t>Paired samples t-tests were conducted to identify any potential practice effects. </a:t>
            </a:r>
          </a:p>
          <a:p>
            <a:pPr marL="571500" marR="0" lvl="0" indent="-571500" algn="ctr" defTabSz="2809389" rtl="0" eaLnBrk="1" fontAlgn="auto" latinLnBrk="0" hangingPunct="1">
              <a:lnSpc>
                <a:spcPts val="4320"/>
              </a:lnSpc>
              <a:spcAft>
                <a:spcPts val="0"/>
              </a:spcAft>
              <a:buClrTx/>
              <a:buSzTx/>
              <a:buFont typeface="Arial" panose="020B0604020202020204" pitchFamily="34" charset="0"/>
              <a:buChar char="•"/>
              <a:tabLst/>
              <a:defRPr/>
            </a:pPr>
            <a:endParaRPr lang="en-US" sz="3600" dirty="0">
              <a:solidFill>
                <a:schemeClr val="bg1"/>
              </a:solidFill>
              <a:latin typeface="Tenorite" panose="00000500000000000000" pitchFamily="2" charset="0"/>
              <a:ea typeface="Calibri" panose="020F0502020204030204" pitchFamily="34" charset="0"/>
              <a:cs typeface="Arial" panose="020B0604020202020204" pitchFamily="34" charset="0"/>
            </a:endParaRP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VM:</a:t>
            </a:r>
            <a:r>
              <a:rPr kumimoji="0" lang="en-US" sz="38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Verbal Memory</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VMR:</a:t>
            </a:r>
            <a:r>
              <a:rPr kumimoji="0" lang="en-US" sz="38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Verbal Memory Recall</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VS:</a:t>
            </a:r>
            <a:r>
              <a:rPr kumimoji="0" lang="en-US" sz="38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Visuospatial </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DS:</a:t>
            </a:r>
            <a:r>
              <a:rPr kumimoji="0" lang="en-US" sz="38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Digit Sequencing</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lang="en-US" sz="3800" b="1" dirty="0">
                <a:solidFill>
                  <a:schemeClr val="bg1"/>
                </a:solidFill>
                <a:latin typeface="Tenorite" panose="00000500000000000000" pitchFamily="2" charset="0"/>
                <a:ea typeface="Calibri" panose="020F0502020204030204" pitchFamily="34" charset="0"/>
                <a:cs typeface="Arial" panose="020B0604020202020204" pitchFamily="34" charset="0"/>
              </a:rPr>
              <a:t>SC:</a:t>
            </a:r>
            <a:r>
              <a:rPr lang="en-US" sz="3800" dirty="0">
                <a:solidFill>
                  <a:schemeClr val="bg1"/>
                </a:solidFill>
                <a:latin typeface="Tenorite" panose="00000500000000000000" pitchFamily="2" charset="0"/>
                <a:ea typeface="Calibri" panose="020F0502020204030204" pitchFamily="34" charset="0"/>
                <a:cs typeface="Arial" panose="020B0604020202020204" pitchFamily="34" charset="0"/>
              </a:rPr>
              <a:t> Symbol Coding</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TL:</a:t>
            </a:r>
            <a:r>
              <a:rPr kumimoji="0" lang="en-US" sz="38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Tower of London</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lang="en-US" sz="3800" b="1" dirty="0">
                <a:solidFill>
                  <a:schemeClr val="bg1"/>
                </a:solidFill>
                <a:latin typeface="Tenorite" panose="00000500000000000000" pitchFamily="2" charset="0"/>
                <a:ea typeface="Calibri" panose="020F0502020204030204" pitchFamily="34" charset="0"/>
                <a:cs typeface="Arial" panose="020B0604020202020204" pitchFamily="34" charset="0"/>
              </a:rPr>
              <a:t>VFT: </a:t>
            </a:r>
            <a:r>
              <a:rPr lang="en-US" sz="3800" dirty="0">
                <a:solidFill>
                  <a:schemeClr val="bg1"/>
                </a:solidFill>
                <a:latin typeface="Tenorite" panose="00000500000000000000" pitchFamily="2" charset="0"/>
                <a:ea typeface="Calibri" panose="020F0502020204030204" pitchFamily="34" charset="0"/>
                <a:cs typeface="Arial" panose="020B0604020202020204" pitchFamily="34" charset="0"/>
              </a:rPr>
              <a:t>Verbal Fluency Total</a:t>
            </a:r>
          </a:p>
          <a:p>
            <a:pPr marL="571500" marR="0" lvl="0" indent="-571500" defTabSz="2809389" rtl="0" eaLnBrk="1" fontAlgn="auto" latinLnBrk="0" hangingPunct="1">
              <a:lnSpc>
                <a:spcPts val="4400"/>
              </a:lnSpc>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TM:</a:t>
            </a:r>
            <a:r>
              <a:rPr kumimoji="0" lang="en-US" sz="3800" i="0" u="none" strike="noStrike" kern="1200" cap="none" spc="0" normalizeH="0" baseline="0" noProof="0" dirty="0">
                <a:ln>
                  <a:noFill/>
                </a:ln>
                <a:solidFill>
                  <a:schemeClr val="bg1"/>
                </a:solidFill>
                <a:effectLst/>
                <a:uLnTx/>
                <a:uFillTx/>
                <a:latin typeface="Tenorite" panose="00000500000000000000" pitchFamily="2" charset="0"/>
                <a:ea typeface="Calibri" panose="020F0502020204030204" pitchFamily="34" charset="0"/>
                <a:cs typeface="Arial" panose="020B0604020202020204" pitchFamily="34" charset="0"/>
              </a:rPr>
              <a:t> Token Motor</a:t>
            </a:r>
          </a:p>
        </p:txBody>
      </p:sp>
    </p:spTree>
    <p:extLst>
      <p:ext uri="{BB962C8B-B14F-4D97-AF65-F5344CB8AC3E}">
        <p14:creationId xmlns:p14="http://schemas.microsoft.com/office/powerpoint/2010/main" val="881171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C7AD72-AFD5-4D8D-9D91-11BF87E86CB5}"/>
              </a:ext>
            </a:extLst>
          </p:cNvPr>
          <p:cNvSpPr/>
          <p:nvPr/>
        </p:nvSpPr>
        <p:spPr>
          <a:xfrm>
            <a:off x="0" y="3451067"/>
            <a:ext cx="18321744" cy="2643923"/>
          </a:xfrm>
          <a:prstGeom prst="rect">
            <a:avLst/>
          </a:prstGeom>
          <a:gradFill>
            <a:gsLst>
              <a:gs pos="9000">
                <a:schemeClr val="tx2"/>
              </a:gs>
              <a:gs pos="58000">
                <a:schemeClr val="accent2"/>
              </a:gs>
              <a:gs pos="86000">
                <a:schemeClr val="accent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9D2F0FD-77D4-442E-BB24-DA532D1AF770}"/>
              </a:ext>
            </a:extLst>
          </p:cNvPr>
          <p:cNvSpPr txBox="1"/>
          <p:nvPr/>
        </p:nvSpPr>
        <p:spPr>
          <a:xfrm>
            <a:off x="3637994" y="4011968"/>
            <a:ext cx="8813982" cy="1161574"/>
          </a:xfrm>
          <a:prstGeom prst="roundRect">
            <a:avLst>
              <a:gd name="adj" fmla="val 8176"/>
            </a:avLst>
          </a:prstGeom>
          <a:noFill/>
          <a:ln w="101600">
            <a:noFill/>
            <a:prstDash val="solid"/>
            <a:extLst>
              <a:ext uri="{C807C97D-BFC1-408E-A445-0C87EB9F89A2}">
                <ask:lineSketchStyleProps xmlns:ask="http://schemas.microsoft.com/office/drawing/2018/sketchyshapes" sd="1219033472">
                  <a:custGeom>
                    <a:avLst/>
                    <a:gdLst>
                      <a:gd name="connsiteX0" fmla="*/ 0 w 11576413"/>
                      <a:gd name="connsiteY0" fmla="*/ 0 h 6863417"/>
                      <a:gd name="connsiteX1" fmla="*/ 11576413 w 11576413"/>
                      <a:gd name="connsiteY1" fmla="*/ 0 h 6863417"/>
                      <a:gd name="connsiteX2" fmla="*/ 11576413 w 11576413"/>
                      <a:gd name="connsiteY2" fmla="*/ 6863417 h 6863417"/>
                      <a:gd name="connsiteX3" fmla="*/ 0 w 11576413"/>
                      <a:gd name="connsiteY3" fmla="*/ 6863417 h 6863417"/>
                      <a:gd name="connsiteX4" fmla="*/ 0 w 11576413"/>
                      <a:gd name="connsiteY4" fmla="*/ 0 h 686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6413" h="6863417" extrusionOk="0">
                        <a:moveTo>
                          <a:pt x="0" y="0"/>
                        </a:moveTo>
                        <a:cubicBezTo>
                          <a:pt x="5054311" y="118645"/>
                          <a:pt x="7506776" y="116012"/>
                          <a:pt x="11576413" y="0"/>
                        </a:cubicBezTo>
                        <a:cubicBezTo>
                          <a:pt x="11443531" y="1807715"/>
                          <a:pt x="11661364" y="5941765"/>
                          <a:pt x="11576413" y="6863417"/>
                        </a:cubicBezTo>
                        <a:cubicBezTo>
                          <a:pt x="9954776" y="6998017"/>
                          <a:pt x="5032810" y="6706221"/>
                          <a:pt x="0" y="6863417"/>
                        </a:cubicBezTo>
                        <a:cubicBezTo>
                          <a:pt x="-20187" y="3576066"/>
                          <a:pt x="-152480" y="2526107"/>
                          <a:pt x="0" y="0"/>
                        </a:cubicBezTo>
                        <a:close/>
                      </a:path>
                    </a:pathLst>
                  </a:custGeom>
                  <ask:type>
                    <ask:lineSketchNone/>
                  </ask:type>
                </ask:lineSketchStyleProps>
              </a:ext>
            </a:extLst>
          </a:ln>
        </p:spPr>
        <p:txBody>
          <a:bodyPr wrap="square" rtlCol="0">
            <a:spAutoFit/>
          </a:bodyPr>
          <a:lstStyle/>
          <a:p>
            <a:r>
              <a:rPr lang="en-US" sz="6600" dirty="0">
                <a:solidFill>
                  <a:schemeClr val="bg1"/>
                </a:solidFill>
                <a:latin typeface="Avenir Next LT Pro Demi" panose="020B0704020202020204" pitchFamily="34" charset="0"/>
              </a:rPr>
              <a:t>Disclosures</a:t>
            </a:r>
          </a:p>
        </p:txBody>
      </p:sp>
      <p:sp>
        <p:nvSpPr>
          <p:cNvPr id="4" name="Rectangle: Rounded Corners 3">
            <a:extLst>
              <a:ext uri="{FF2B5EF4-FFF2-40B4-BE49-F238E27FC236}">
                <a16:creationId xmlns:a16="http://schemas.microsoft.com/office/drawing/2014/main" id="{E15D1400-E2F3-45C8-9DD2-BC3DE914F410}"/>
              </a:ext>
            </a:extLst>
          </p:cNvPr>
          <p:cNvSpPr/>
          <p:nvPr/>
        </p:nvSpPr>
        <p:spPr>
          <a:xfrm>
            <a:off x="18120066" y="3475166"/>
            <a:ext cx="258768" cy="26151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C3C4A1D-7A9A-4938-8866-D4BD6E5FA2EA}"/>
              </a:ext>
            </a:extLst>
          </p:cNvPr>
          <p:cNvSpPr/>
          <p:nvPr/>
        </p:nvSpPr>
        <p:spPr>
          <a:xfrm>
            <a:off x="475337" y="3029343"/>
            <a:ext cx="2687320" cy="2610416"/>
          </a:xfrm>
          <a:prstGeom prst="roundRect">
            <a:avLst>
              <a:gd name="adj" fmla="val 26397"/>
            </a:avLst>
          </a:prstGeom>
          <a:solidFill>
            <a:schemeClr val="bg1"/>
          </a:solidFill>
          <a:ln w="76200">
            <a:solidFill>
              <a:srgbClr val="119A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 company name&#10;&#10;Description automatically generated">
            <a:extLst>
              <a:ext uri="{FF2B5EF4-FFF2-40B4-BE49-F238E27FC236}">
                <a16:creationId xmlns:a16="http://schemas.microsoft.com/office/drawing/2014/main" id="{42A48B94-F0FA-478B-ABE3-C26B8E757CA1}"/>
              </a:ext>
            </a:extLst>
          </p:cNvPr>
          <p:cNvPicPr>
            <a:picLocks noChangeAspect="1"/>
          </p:cNvPicPr>
          <p:nvPr/>
        </p:nvPicPr>
        <p:blipFill>
          <a:blip r:embed="rId2"/>
          <a:stretch>
            <a:fillRect/>
          </a:stretch>
        </p:blipFill>
        <p:spPr>
          <a:xfrm>
            <a:off x="589517" y="3134684"/>
            <a:ext cx="2458960" cy="2458960"/>
          </a:xfrm>
          <a:prstGeom prst="rect">
            <a:avLst/>
          </a:prstGeom>
        </p:spPr>
      </p:pic>
      <p:sp>
        <p:nvSpPr>
          <p:cNvPr id="8" name="Poster Title">
            <a:extLst>
              <a:ext uri="{FF2B5EF4-FFF2-40B4-BE49-F238E27FC236}">
                <a16:creationId xmlns:a16="http://schemas.microsoft.com/office/drawing/2014/main" id="{C9ABA26E-5893-4FAC-B0AA-4359D3D37AF2}"/>
              </a:ext>
            </a:extLst>
          </p:cNvPr>
          <p:cNvSpPr>
            <a:spLocks noChangeArrowheads="1"/>
          </p:cNvSpPr>
          <p:nvPr/>
        </p:nvSpPr>
        <p:spPr bwMode="auto">
          <a:xfrm>
            <a:off x="448092" y="357447"/>
            <a:ext cx="27568615" cy="220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396" tIns="29193" rIns="58396" bIns="29193">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Aft>
                <a:spcPts val="800"/>
              </a:spcAft>
              <a:defRPr/>
            </a:pPr>
            <a:r>
              <a:rPr lang="en-US" altLang="en-US" sz="6000" b="1" dirty="0">
                <a:solidFill>
                  <a:srgbClr val="FFFFFF"/>
                </a:solidFill>
                <a:latin typeface="Avenir Next LT Pro Demi" panose="020B0704020202020204" pitchFamily="34" charset="0"/>
                <a:ea typeface="Arial" charset="0"/>
              </a:rPr>
              <a:t>Validation of the Brief Assessment of Cognition (BAC) in multiple sclerosis</a:t>
            </a:r>
          </a:p>
          <a:p>
            <a:pPr>
              <a:lnSpc>
                <a:spcPct val="150000"/>
              </a:lnSpc>
              <a:spcAft>
                <a:spcPts val="2400"/>
              </a:spcAft>
              <a:defRPr/>
            </a:pPr>
            <a:r>
              <a:rPr lang="en-US" altLang="en-US" sz="3200" dirty="0">
                <a:solidFill>
                  <a:srgbClr val="FFFFFF"/>
                </a:solidFill>
                <a:latin typeface="Avenir Next LT Pro Demi" panose="020B0704020202020204" pitchFamily="34" charset="0"/>
                <a:ea typeface="Arial" charset="0"/>
              </a:rPr>
              <a:t>Michael Jaworski III, Curtis Wojcik, Margaret Youngs, Mahmut Unverdi, Bianca Weinstock-Guttman, Ralph Benedict</a:t>
            </a:r>
          </a:p>
        </p:txBody>
      </p:sp>
      <p:sp>
        <p:nvSpPr>
          <p:cNvPr id="10" name="Introduction Textbox">
            <a:extLst>
              <a:ext uri="{FF2B5EF4-FFF2-40B4-BE49-F238E27FC236}">
                <a16:creationId xmlns:a16="http://schemas.microsoft.com/office/drawing/2014/main" id="{796A3428-0DAF-4DDE-9D66-4FD7CABE64DA}"/>
              </a:ext>
            </a:extLst>
          </p:cNvPr>
          <p:cNvSpPr txBox="1">
            <a:spLocks noChangeArrowheads="1"/>
          </p:cNvSpPr>
          <p:nvPr/>
        </p:nvSpPr>
        <p:spPr bwMode="auto">
          <a:xfrm>
            <a:off x="427718" y="7283011"/>
            <a:ext cx="35643463" cy="10606686"/>
          </a:xfrm>
          <a:prstGeom prst="rect">
            <a:avLst/>
          </a:prstGeom>
          <a:solidFill>
            <a:schemeClr val="bg1">
              <a:alpha val="63000"/>
            </a:schemeClr>
          </a:solidFill>
          <a:ln>
            <a:no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marL="342900" indent="-342900">
              <a:lnSpc>
                <a:spcPct val="250000"/>
              </a:lnSpc>
              <a:buFont typeface="Arial" panose="020B0604020202020204" pitchFamily="34" charset="0"/>
              <a:buChar char="•"/>
            </a:pPr>
            <a:r>
              <a:rPr lang="en-US" sz="4000" dirty="0">
                <a:effectLst/>
                <a:latin typeface="Avenir Next LT Pro Demi" panose="020B0704020202020204" pitchFamily="34" charset="0"/>
                <a:ea typeface="Calibri" panose="020F0502020204030204" pitchFamily="34" charset="0"/>
                <a:cs typeface="Arial" panose="020B0604020202020204" pitchFamily="34" charset="0"/>
              </a:rPr>
              <a:t>Mahmut </a:t>
            </a:r>
            <a:r>
              <a:rPr lang="en-US" sz="4000" dirty="0" err="1">
                <a:effectLst/>
                <a:latin typeface="Avenir Next LT Pro Demi" panose="020B0704020202020204" pitchFamily="34" charset="0"/>
                <a:ea typeface="Calibri" panose="020F0502020204030204" pitchFamily="34" charset="0"/>
                <a:cs typeface="Arial" panose="020B0604020202020204" pitchFamily="34" charset="0"/>
              </a:rPr>
              <a:t>Unverdi</a:t>
            </a:r>
            <a:r>
              <a:rPr lang="en-US" sz="4000" dirty="0">
                <a:effectLst/>
                <a:latin typeface="Avenir Next LT Pro Demi" panose="020B0704020202020204" pitchFamily="34" charset="0"/>
                <a:ea typeface="Calibri" panose="020F0502020204030204" pitchFamily="34" charset="0"/>
                <a:cs typeface="Arial" panose="020B0604020202020204" pitchFamily="34" charset="0"/>
              </a:rPr>
              <a:t>, Curtis Wojcik, Michael Jaworski III, and Margaret Youngs: nothing to disclose.</a:t>
            </a:r>
          </a:p>
          <a:p>
            <a:pPr marL="342900" indent="-342900">
              <a:lnSpc>
                <a:spcPct val="250000"/>
              </a:lnSpc>
              <a:buFont typeface="Arial" panose="020B0604020202020204" pitchFamily="34" charset="0"/>
              <a:buChar char="•"/>
            </a:pPr>
            <a:r>
              <a:rPr lang="en-US" sz="4000" dirty="0">
                <a:effectLst/>
                <a:latin typeface="Avenir Next LT Pro Demi" panose="020B0704020202020204" pitchFamily="34" charset="0"/>
                <a:ea typeface="Calibri" panose="020F0502020204030204" pitchFamily="34" charset="0"/>
                <a:cs typeface="Arial" panose="020B0604020202020204" pitchFamily="34" charset="0"/>
              </a:rPr>
              <a:t>Bianca Weinstock-Guttman has participated in speaker's bureaus and/or served as a consultant for Biogen, EMD Serono, Novartis, Genentech, Bristol Myers Squibb, </a:t>
            </a:r>
            <a:r>
              <a:rPr lang="en-US" sz="4000" dirty="0" err="1">
                <a:effectLst/>
                <a:latin typeface="Avenir Next LT Pro Demi" panose="020B0704020202020204" pitchFamily="34" charset="0"/>
                <a:ea typeface="Calibri" panose="020F0502020204030204" pitchFamily="34" charset="0"/>
                <a:cs typeface="Arial" panose="020B0604020202020204" pitchFamily="34" charset="0"/>
              </a:rPr>
              <a:t>Abbvie</a:t>
            </a:r>
            <a:r>
              <a:rPr lang="en-US" sz="4000" dirty="0">
                <a:effectLst/>
                <a:latin typeface="Avenir Next LT Pro Demi" panose="020B0704020202020204" pitchFamily="34" charset="0"/>
                <a:ea typeface="Calibri" panose="020F0502020204030204" pitchFamily="34" charset="0"/>
                <a:cs typeface="Arial" panose="020B0604020202020204" pitchFamily="34" charset="0"/>
              </a:rPr>
              <a:t>, Sanofi Genzyme and Mallinckrodt. Dr. Weinstock-Guttman also has received grant/research support from the agencies listed in the previous sentence. She serves on the editorial board for BMJ Neurology, Children, CNS Drugs, MS International and Frontiers Epidemiology.</a:t>
            </a:r>
          </a:p>
          <a:p>
            <a:pPr marL="342900" indent="-342900">
              <a:lnSpc>
                <a:spcPct val="250000"/>
              </a:lnSpc>
              <a:buFont typeface="Arial" panose="020B0604020202020204" pitchFamily="34" charset="0"/>
              <a:buChar char="•"/>
            </a:pPr>
            <a:r>
              <a:rPr lang="en-US" sz="4000" dirty="0">
                <a:effectLst/>
                <a:latin typeface="Avenir Next LT Pro Demi" panose="020B0704020202020204" pitchFamily="34" charset="0"/>
                <a:ea typeface="Calibri" panose="020F0502020204030204" pitchFamily="34" charset="0"/>
                <a:cs typeface="Arial" panose="020B0604020202020204" pitchFamily="34" charset="0"/>
              </a:rPr>
              <a:t>Ralph Benedict received honoraria, speaking or consulting fees from Biogen, Bristol Myers Squibb, EMD Serono, Genentech, </a:t>
            </a:r>
            <a:r>
              <a:rPr lang="en-US" sz="4000" dirty="0" err="1">
                <a:effectLst/>
                <a:latin typeface="Avenir Next LT Pro Demi" panose="020B0704020202020204" pitchFamily="34" charset="0"/>
                <a:ea typeface="Calibri" panose="020F0502020204030204" pitchFamily="34" charset="0"/>
                <a:cs typeface="Arial" panose="020B0604020202020204" pitchFamily="34" charset="0"/>
              </a:rPr>
              <a:t>Medday</a:t>
            </a:r>
            <a:r>
              <a:rPr lang="en-US" sz="4000" dirty="0">
                <a:effectLst/>
                <a:latin typeface="Avenir Next LT Pro Demi" panose="020B0704020202020204" pitchFamily="34" charset="0"/>
                <a:ea typeface="Calibri" panose="020F0502020204030204" pitchFamily="34" charset="0"/>
                <a:cs typeface="Arial" panose="020B0604020202020204" pitchFamily="34" charset="0"/>
              </a:rPr>
              <a:t>, Novartis, and Roche, and has received research support from Biogen, Genentech, and Novartis.</a:t>
            </a:r>
          </a:p>
          <a:p>
            <a:pPr marL="342900" indent="-342900">
              <a:lnSpc>
                <a:spcPct val="250000"/>
              </a:lnSpc>
              <a:buFont typeface="Arial" panose="020B0604020202020204" pitchFamily="34" charset="0"/>
              <a:buChar char="•"/>
            </a:pPr>
            <a:r>
              <a:rPr lang="en-US" sz="4000" dirty="0">
                <a:effectLst/>
                <a:latin typeface="Avenir Next LT Pro Demi" panose="020B0704020202020204" pitchFamily="34" charset="0"/>
                <a:ea typeface="Calibri" panose="020F0502020204030204" pitchFamily="34" charset="0"/>
                <a:cs typeface="Arial" panose="020B0604020202020204" pitchFamily="34" charset="0"/>
              </a:rPr>
              <a:t>This project was sponsored by </a:t>
            </a:r>
            <a:r>
              <a:rPr lang="en-US" sz="4000" dirty="0" err="1">
                <a:effectLst/>
                <a:latin typeface="Avenir Next LT Pro Demi" panose="020B0704020202020204" pitchFamily="34" charset="0"/>
                <a:ea typeface="Calibri" panose="020F0502020204030204" pitchFamily="34" charset="0"/>
                <a:cs typeface="Arial" panose="020B0604020202020204" pitchFamily="34" charset="0"/>
              </a:rPr>
              <a:t>Verasci</a:t>
            </a:r>
            <a:endParaRPr lang="en-US" sz="4000" dirty="0">
              <a:effectLst/>
              <a:latin typeface="Avenir Next LT Pro Demi" panose="020B0704020202020204" pitchFamily="34" charset="0"/>
              <a:ea typeface="Calibri" panose="020F050202020403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3567B76E-4B08-46A1-AFB1-2D521F61A817}"/>
              </a:ext>
            </a:extLst>
          </p:cNvPr>
          <p:cNvSpPr/>
          <p:nvPr/>
        </p:nvSpPr>
        <p:spPr>
          <a:xfrm rot="16200000" flipH="1">
            <a:off x="18676620" y="405740"/>
            <a:ext cx="137160" cy="37490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5063889"/>
      </p:ext>
    </p:extLst>
  </p:cSld>
  <p:clrMapOvr>
    <a:masterClrMapping/>
  </p:clrMapOvr>
</p:sld>
</file>

<file path=ppt/theme/theme1.xml><?xml version="1.0" encoding="utf-8"?>
<a:theme xmlns:a="http://schemas.openxmlformats.org/drawingml/2006/main" name="Research Poster Template">
  <a:themeElements>
    <a:clrScheme name="UB Color Palette">
      <a:dk1>
        <a:srgbClr val="666666"/>
      </a:dk1>
      <a:lt1>
        <a:srgbClr val="FFFFFF"/>
      </a:lt1>
      <a:dk2>
        <a:srgbClr val="005BBB"/>
      </a:dk2>
      <a:lt2>
        <a:srgbClr val="FFFFFF"/>
      </a:lt2>
      <a:accent1>
        <a:srgbClr val="005BBB"/>
      </a:accent1>
      <a:accent2>
        <a:srgbClr val="41B6E6"/>
      </a:accent2>
      <a:accent3>
        <a:srgbClr val="E56D54"/>
      </a:accent3>
      <a:accent4>
        <a:srgbClr val="666666"/>
      </a:accent4>
      <a:accent5>
        <a:srgbClr val="007681"/>
      </a:accent5>
      <a:accent6>
        <a:srgbClr val="003E51"/>
      </a:accent6>
      <a:hlink>
        <a:srgbClr val="186BB7"/>
      </a:hlink>
      <a:folHlink>
        <a:srgbClr val="D86A4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_9_Digital_Research_Poster_Template  -  Read-Only" id="{1364DF62-E72A-4CC2-97D9-4270A5238424}" vid="{ABB097FF-2F79-41DA-A871-6E6C5E09D1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16_9_Digital_Research_Poster_Template</Template>
  <TotalTime>23873</TotalTime>
  <Words>2671</Words>
  <Application>Microsoft Office PowerPoint</Application>
  <PresentationFormat>Custom</PresentationFormat>
  <Paragraphs>458</Paragraphs>
  <Slides>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Avenir Next LT Pro Demi</vt:lpstr>
      <vt:lpstr>Avenir Next LT Pro Light</vt:lpstr>
      <vt:lpstr>Calibri</vt:lpstr>
      <vt:lpstr>System Font Regular</vt:lpstr>
      <vt:lpstr>Tenorite</vt:lpstr>
      <vt:lpstr>Research Poster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www.buffalo.edu/brand</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Michael</dc:creator>
  <cp:keywords/>
  <dc:description/>
  <cp:lastModifiedBy>Michael</cp:lastModifiedBy>
  <cp:revision>34</cp:revision>
  <cp:lastPrinted>2018-07-27T15:05:13Z</cp:lastPrinted>
  <dcterms:created xsi:type="dcterms:W3CDTF">2021-05-18T14:29:13Z</dcterms:created>
  <dcterms:modified xsi:type="dcterms:W3CDTF">2021-09-09T19:15:16Z</dcterms:modified>
  <cp:category/>
</cp:coreProperties>
</file>